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374" r:id="rId2"/>
    <p:sldId id="378" r:id="rId3"/>
    <p:sldId id="376" r:id="rId4"/>
    <p:sldId id="377" r:id="rId5"/>
  </p:sldIdLst>
  <p:sldSz cx="12192000" cy="6858000"/>
  <p:notesSz cx="6810375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BCB9"/>
    <a:srgbClr val="FBE6D7"/>
    <a:srgbClr val="C5E0B4"/>
    <a:srgbClr val="BCD6EE"/>
    <a:srgbClr val="FFF3CC"/>
    <a:srgbClr val="D1CECE"/>
    <a:srgbClr val="3A7A8E"/>
    <a:srgbClr val="4472C4"/>
    <a:srgbClr val="EEF3F7"/>
    <a:srgbClr val="C1DE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93"/>
    <p:restoredTop sz="94679"/>
  </p:normalViewPr>
  <p:slideViewPr>
    <p:cSldViewPr snapToGrid="0" snapToObjects="1">
      <p:cViewPr>
        <p:scale>
          <a:sx n="87" d="100"/>
          <a:sy n="87" d="100"/>
        </p:scale>
        <p:origin x="-835" y="0"/>
      </p:cViewPr>
      <p:guideLst>
        <p:guide orient="horz" pos="2160"/>
        <p:guide pos="3840"/>
      </p:guideLst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1163" cy="498852"/>
          </a:xfrm>
          <a:prstGeom prst="rect">
            <a:avLst/>
          </a:prstGeom>
        </p:spPr>
        <p:txBody>
          <a:bodyPr vert="horz" lIns="92263" tIns="46131" rIns="92263" bIns="4613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7636" y="1"/>
            <a:ext cx="2951163" cy="498852"/>
          </a:xfrm>
          <a:prstGeom prst="rect">
            <a:avLst/>
          </a:prstGeom>
        </p:spPr>
        <p:txBody>
          <a:bodyPr vert="horz" lIns="92263" tIns="46131" rIns="92263" bIns="46131" rtlCol="0"/>
          <a:lstStyle>
            <a:lvl1pPr algn="r">
              <a:defRPr sz="1200"/>
            </a:lvl1pPr>
          </a:lstStyle>
          <a:p>
            <a:fld id="{7C7F1156-42AB-9B46-BBDE-17FF947E9FB4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63" tIns="46131" rIns="92263" bIns="4613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5"/>
          </a:xfrm>
          <a:prstGeom prst="rect">
            <a:avLst/>
          </a:prstGeom>
        </p:spPr>
        <p:txBody>
          <a:bodyPr vert="horz" lIns="92263" tIns="46131" rIns="92263" bIns="4613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3"/>
            <a:ext cx="2951163" cy="498851"/>
          </a:xfrm>
          <a:prstGeom prst="rect">
            <a:avLst/>
          </a:prstGeom>
        </p:spPr>
        <p:txBody>
          <a:bodyPr vert="horz" lIns="92263" tIns="46131" rIns="92263" bIns="4613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7636" y="9443663"/>
            <a:ext cx="2951163" cy="498851"/>
          </a:xfrm>
          <a:prstGeom prst="rect">
            <a:avLst/>
          </a:prstGeom>
        </p:spPr>
        <p:txBody>
          <a:bodyPr vert="horz" lIns="92263" tIns="46131" rIns="92263" bIns="46131" rtlCol="0" anchor="b"/>
          <a:lstStyle>
            <a:lvl1pPr algn="r">
              <a:defRPr sz="1200"/>
            </a:lvl1pPr>
          </a:lstStyle>
          <a:p>
            <a:fld id="{5064CC76-1FE4-544C-AE4B-D9A6638DE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105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294AD0-0399-E34F-A015-FCD4F342BFF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302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294AD0-0399-E34F-A015-FCD4F342BFF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583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294AD0-0399-E34F-A015-FCD4F342BFF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238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294AD0-0399-E34F-A015-FCD4F342BFF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950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49B210-8796-A849-983D-5718163904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1585647-07D4-354A-9F88-E725AF50A9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D03D73A-35C9-114C-89E3-EA315111C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4A72-7C93-9E4D-AE0A-5C4FD150E3D3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B5223F5-438A-B24A-A904-A9BA6887B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E60ADC7-F1F4-CC48-97D9-73BF3A047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D58-7821-F64D-8821-16D17524F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235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8FBAB3-4A70-8C4F-9480-B3ABEB6ED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742904E-4C61-4D4A-AD7C-5AE8DE1601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740090D-2306-7643-9349-4F75B20EA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4A72-7C93-9E4D-AE0A-5C4FD150E3D3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5BDEF73-3D24-584F-9752-C543705DC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8B3BB77-FCD6-0E4D-9787-6CB489E84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D58-7821-F64D-8821-16D17524F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589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05E3E57E-685E-C245-A619-8E81B71EE5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D9C39FB-CCE2-0B4E-92C8-DD546ED5A8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6713C61-F54A-8046-8C50-E84F132B0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4A72-7C93-9E4D-AE0A-5C4FD150E3D3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1E4F50E-D7D2-B84B-891D-D35CE7D3C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69E7621-4EFE-3847-A91D-A65172878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D58-7821-F64D-8821-16D17524F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52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6CBC206-2549-C840-B7B5-60FEC1622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7F0D736-FEFA-414D-8314-5E86D2225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E3F65F0-FC97-654C-801C-D483CD848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4A72-7C93-9E4D-AE0A-5C4FD150E3D3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61C5295-4509-DD44-9F35-2FED1043E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696B2BE-0D86-794C-9087-4E0E27885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D58-7821-F64D-8821-16D17524F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73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F05550-532D-6E4F-88DC-D40B65001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4B2300C-83D9-6C4B-AF11-23EEB8FA4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2B2EFFE-AF62-934A-9B2F-016F8CF17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4A72-7C93-9E4D-AE0A-5C4FD150E3D3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0669A96-A45C-0E4F-B95C-B0BC6A5CB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B6CE805-D1EC-E641-9EA6-325FC042C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D58-7821-F64D-8821-16D17524F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40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11A126-D977-EC4B-B333-F3EF1A0BC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90481E4-883B-BD4B-BA16-31B6DFF07A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84FCE44-8004-5E41-9F37-271248B450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C0B5C4B-F150-B640-878D-6EB42C25E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4A72-7C93-9E4D-AE0A-5C4FD150E3D3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BBC7774-5326-A748-8954-81DDE8CC3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B20056B-9D04-774F-AD4E-C384C9A22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D58-7821-F64D-8821-16D17524F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572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3E95B6-9766-A646-ACBD-7F31B13C1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F741C26-2E11-FE44-9401-FC1D7BC69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84FC48B-25C8-384C-8A1E-74D3EFCAE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C910A877-442A-C14A-830D-C9B1217B2C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5190DA7-154B-6C40-8217-E5485C6434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D8BF24C6-2280-9E4A-88C8-C5386234C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4A72-7C93-9E4D-AE0A-5C4FD150E3D3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B680261-8ADA-1A4A-A792-362B8A32C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41680BE-CBCA-8B45-9D80-9F8A662DA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D58-7821-F64D-8821-16D17524F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157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70B1E5-BF22-614A-9B5C-D2689929E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2F21F78-EC93-3646-BD9A-36CF9F5DE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4A72-7C93-9E4D-AE0A-5C4FD150E3D3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A7B55098-810F-184B-9131-60710001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71F8385-98E1-8447-8341-ED9C86958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D58-7821-F64D-8821-16D17524F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41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6BD2648-E18A-CD41-B671-5D4018119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4A72-7C93-9E4D-AE0A-5C4FD150E3D3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394FFE24-18DF-3A4A-BB0E-87ADD5961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297B4F1-DD85-954B-B8C1-50021597E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D58-7821-F64D-8821-16D17524F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24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EB420B-7F21-7A4B-B985-60C1B116B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846BAEB-C2C4-C94C-8B97-88FE2C0BE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67FABF6-827F-1941-98F0-2185CBE61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4DD5A24-A0F8-7C49-8B98-EBF3E8307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4A72-7C93-9E4D-AE0A-5C4FD150E3D3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41ED6AF-13C8-9541-8E60-D40C4160F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D5F7C95-2068-104B-ADA2-34821F68B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D58-7821-F64D-8821-16D17524F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665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022169C-0B80-D549-B90C-D0B354D08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E97E2E29-B9F2-6F45-9B5A-4B0512E7E6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AB234BC-7F5C-1E4E-BE8C-E8A6E9AEC4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437C959-02D6-094D-A8FD-13E4053FB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4A72-7C93-9E4D-AE0A-5C4FD150E3D3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456308E-EE6D-FE40-A1D0-34A15ABD3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66F9D1D-2FB0-964D-AD6D-AB5B38862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D58-7821-F64D-8821-16D17524F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389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F3C610-8992-C748-A582-3069F7336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563591B-7C9A-E44A-B8C7-A57753395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DEF73DC-91E3-EB40-A6C2-D6BE626FB4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54A72-7C93-9E4D-AE0A-5C4FD150E3D3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DF32BC4-CBF9-EC46-A50D-10F8501E9A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AA98438-E0BF-8948-A9CE-3397DD0727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05D58-7821-F64D-8821-16D17524F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22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>
            <a:extLst>
              <a:ext uri="{FF2B5EF4-FFF2-40B4-BE49-F238E27FC236}">
                <a16:creationId xmlns:a16="http://schemas.microsoft.com/office/drawing/2014/main" xmlns="" id="{CFE782AC-5464-2E4C-9728-AD7E9FA278EB}"/>
              </a:ext>
            </a:extLst>
          </p:cNvPr>
          <p:cNvGrpSpPr/>
          <p:nvPr/>
        </p:nvGrpSpPr>
        <p:grpSpPr>
          <a:xfrm>
            <a:off x="3574628" y="562861"/>
            <a:ext cx="4651514" cy="592134"/>
            <a:chOff x="3619229" y="281431"/>
            <a:chExt cx="952283" cy="881061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5E5DBB93-08BD-9D49-A01F-9837AE7A4D86}"/>
                </a:ext>
              </a:extLst>
            </p:cNvPr>
            <p:cNvSpPr/>
            <p:nvPr/>
          </p:nvSpPr>
          <p:spPr>
            <a:xfrm>
              <a:off x="3635510" y="281431"/>
              <a:ext cx="919720" cy="80718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A7F181C3-9C20-7F47-9782-402164164556}"/>
                </a:ext>
              </a:extLst>
            </p:cNvPr>
            <p:cNvSpPr txBox="1"/>
            <p:nvPr/>
          </p:nvSpPr>
          <p:spPr>
            <a:xfrm>
              <a:off x="3619229" y="281431"/>
              <a:ext cx="952283" cy="8810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rgbClr val="FF0000"/>
                  </a:solidFill>
                  <a:highlight>
                    <a:srgbClr val="BCD6EE"/>
                  </a:highlight>
                </a:rPr>
                <a:t>ШАГ 1. </a:t>
              </a:r>
            </a:p>
            <a:p>
              <a:pPr algn="ctr"/>
              <a:r>
                <a:rPr lang="ru-RU" b="1" dirty="0">
                  <a:solidFill>
                    <a:srgbClr val="FF0000"/>
                  </a:solidFill>
                </a:rPr>
                <a:t>Определяем </a:t>
              </a:r>
              <a:r>
                <a:rPr lang="ru-RU" b="1" dirty="0" smtClean="0">
                  <a:solidFill>
                    <a:srgbClr val="FF0000"/>
                  </a:solidFill>
                </a:rPr>
                <a:t>общий доход </a:t>
              </a:r>
              <a:r>
                <a:rPr lang="ru-RU" b="1" dirty="0">
                  <a:solidFill>
                    <a:srgbClr val="FF0000"/>
                  </a:solidFill>
                </a:rPr>
                <a:t>семьи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9B8B7A1-6E26-C149-94E8-E2623D3ACBD5}"/>
              </a:ext>
            </a:extLst>
          </p:cNvPr>
          <p:cNvSpPr txBox="1"/>
          <p:nvPr/>
        </p:nvSpPr>
        <p:spPr>
          <a:xfrm>
            <a:off x="1644750" y="1658010"/>
            <a:ext cx="2760245" cy="243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ru-RU" sz="1400" b="1" dirty="0">
                <a:solidFill>
                  <a:srgbClr val="3A7A8E"/>
                </a:solidFill>
              </a:rPr>
              <a:t>УЧИТЫВАЕТСЯ </a:t>
            </a:r>
            <a:r>
              <a:rPr lang="ru-RU" sz="1400" b="1" dirty="0" smtClean="0">
                <a:solidFill>
                  <a:srgbClr val="3A7A8E"/>
                </a:solidFill>
              </a:rPr>
              <a:t>в подсчет доходов</a:t>
            </a:r>
            <a:endParaRPr lang="ru-RU" sz="1100" dirty="0">
              <a:solidFill>
                <a:srgbClr val="3A7A8E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94A472A-0EE9-0541-AD81-5C049B8C38E7}"/>
              </a:ext>
            </a:extLst>
          </p:cNvPr>
          <p:cNvSpPr txBox="1"/>
          <p:nvPr/>
        </p:nvSpPr>
        <p:spPr>
          <a:xfrm>
            <a:off x="-273159" y="2906694"/>
            <a:ext cx="842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!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B4F04F97-EA6E-414B-ACD1-FA22C493B9DD}"/>
              </a:ext>
            </a:extLst>
          </p:cNvPr>
          <p:cNvSpPr txBox="1"/>
          <p:nvPr/>
        </p:nvSpPr>
        <p:spPr>
          <a:xfrm>
            <a:off x="4370931" y="1848458"/>
            <a:ext cx="6908163" cy="5489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11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100" spc="-20" dirty="0"/>
              <a:t>. Компенсации неработающим трудоспособным лицам, осуществляющим уход за нетрудоспособными гражданами, в т.ч. </a:t>
            </a:r>
            <a:r>
              <a:rPr lang="ru-RU" sz="1100" spc="-20" dirty="0" smtClean="0"/>
              <a:t>компенсации </a:t>
            </a:r>
            <a:r>
              <a:rPr lang="ru-RU" sz="1100" spc="-20" dirty="0"/>
              <a:t>по уходу за детьми-инвалидами и инвалидами с детства в возрасте до 23 лет (как </a:t>
            </a:r>
            <a:r>
              <a:rPr lang="ru-RU" sz="1100" spc="-20" dirty="0" smtClean="0"/>
              <a:t>федеральная выплата, так и городская)</a:t>
            </a:r>
            <a:endParaRPr lang="ru-RU" sz="1100" spc="-20" dirty="0"/>
          </a:p>
          <a:p>
            <a:pPr algn="just">
              <a:lnSpc>
                <a:spcPct val="80000"/>
              </a:lnSpc>
            </a:pPr>
            <a:r>
              <a:rPr lang="ru-RU" sz="1100" spc="-20" dirty="0"/>
              <a:t>2. </a:t>
            </a:r>
            <a:r>
              <a:rPr lang="ru-RU" sz="1100" spc="-20" dirty="0" smtClean="0"/>
              <a:t>Начисленная, </a:t>
            </a:r>
            <a:r>
              <a:rPr lang="ru-RU" sz="1100" spc="-20" dirty="0"/>
              <a:t>но не </a:t>
            </a:r>
            <a:r>
              <a:rPr lang="ru-RU" sz="1100" spc="-20" dirty="0" smtClean="0"/>
              <a:t>выплаченная </a:t>
            </a:r>
            <a:r>
              <a:rPr lang="ru-RU" sz="1100" spc="-20" dirty="0"/>
              <a:t>фактически заработная плата.</a:t>
            </a:r>
          </a:p>
          <a:p>
            <a:pPr algn="just">
              <a:lnSpc>
                <a:spcPct val="80000"/>
              </a:lnSpc>
            </a:pPr>
            <a:r>
              <a:rPr lang="ru-RU" sz="1100" spc="-20" dirty="0"/>
              <a:t>3. Единовременная материальная </a:t>
            </a:r>
            <a:r>
              <a:rPr lang="ru-RU" sz="1100" spc="-20" dirty="0" smtClean="0"/>
              <a:t>помощь.</a:t>
            </a:r>
            <a:endParaRPr lang="ru-RU" sz="1100" spc="-20" dirty="0"/>
          </a:p>
          <a:p>
            <a:pPr algn="just">
              <a:lnSpc>
                <a:spcPct val="80000"/>
              </a:lnSpc>
            </a:pPr>
            <a:r>
              <a:rPr lang="ru-RU" sz="1100" spc="-20" dirty="0"/>
              <a:t>4. Единовременные страховые </a:t>
            </a:r>
            <a:r>
              <a:rPr lang="ru-RU" sz="1100" spc="-20" dirty="0" smtClean="0"/>
              <a:t>суммы.</a:t>
            </a:r>
          </a:p>
          <a:p>
            <a:pPr algn="just">
              <a:lnSpc>
                <a:spcPct val="80000"/>
              </a:lnSpc>
            </a:pPr>
            <a:r>
              <a:rPr lang="ru-RU" sz="1100" spc="-20" dirty="0" smtClean="0"/>
              <a:t>5. </a:t>
            </a:r>
            <a:r>
              <a:rPr lang="ru-RU" sz="1100" spc="-20" dirty="0"/>
              <a:t>Компенсации за самостоятельно приобретенное инвалидом техническое средство </a:t>
            </a:r>
            <a:r>
              <a:rPr lang="ru-RU" sz="1100" spc="-20" dirty="0" smtClean="0"/>
              <a:t>реабилитации, а </a:t>
            </a:r>
            <a:r>
              <a:rPr lang="ru-RU" sz="1100" spc="-20" dirty="0"/>
              <a:t>также ежегодная денежная компенсация расходов на содержание и ветеринарное обслуживание собак-проводников.</a:t>
            </a:r>
          </a:p>
          <a:p>
            <a:pPr algn="just">
              <a:lnSpc>
                <a:spcPct val="80000"/>
              </a:lnSpc>
            </a:pPr>
            <a:r>
              <a:rPr lang="ru-RU" sz="1100" spc="-20" dirty="0" smtClean="0"/>
              <a:t>6. </a:t>
            </a:r>
            <a:r>
              <a:rPr lang="ru-RU" sz="1100" spc="-20" dirty="0"/>
              <a:t>Возмещение гражданам расходов за приобретенные проездные документы (билеты) на проезд к месту лечения и обратно по путевкам на санаторно-курортное лечение, предоставленным органами социальной защиты населения.</a:t>
            </a:r>
          </a:p>
          <a:p>
            <a:pPr algn="just">
              <a:lnSpc>
                <a:spcPct val="80000"/>
              </a:lnSpc>
            </a:pPr>
            <a:r>
              <a:rPr lang="ru-RU" sz="1100" spc="-20" dirty="0" smtClean="0"/>
              <a:t>7. </a:t>
            </a:r>
            <a:r>
              <a:rPr lang="ru-RU" sz="1100" spc="-20" dirty="0"/>
              <a:t>Компенсация за самостоятельно приобретенную родителями или иными законными представителями путевку для отдыха и оздоровления в связи с самостоятельной организацией отдыха и оздоровления </a:t>
            </a:r>
            <a:r>
              <a:rPr lang="ru-RU" sz="1100" spc="-20" dirty="0" smtClean="0"/>
              <a:t>детей (детей-сирот).</a:t>
            </a:r>
            <a:endParaRPr lang="ru-RU" sz="1100" spc="-20" dirty="0"/>
          </a:p>
          <a:p>
            <a:pPr algn="just">
              <a:lnSpc>
                <a:spcPct val="80000"/>
              </a:lnSpc>
            </a:pPr>
            <a:r>
              <a:rPr lang="ru-RU" sz="1100" spc="-20" dirty="0" smtClean="0"/>
              <a:t>8. </a:t>
            </a:r>
            <a:r>
              <a:rPr lang="ru-RU" sz="1100" spc="-20" dirty="0"/>
              <a:t>Кредит, полученный в кредитной организации.</a:t>
            </a:r>
          </a:p>
          <a:p>
            <a:pPr algn="just">
              <a:lnSpc>
                <a:spcPct val="80000"/>
              </a:lnSpc>
            </a:pPr>
            <a:r>
              <a:rPr lang="ru-RU" sz="1100" spc="-20" dirty="0" smtClean="0"/>
              <a:t>9. Туристический </a:t>
            </a:r>
            <a:r>
              <a:rPr lang="ru-RU" sz="1100" spc="-20" dirty="0" err="1" smtClean="0"/>
              <a:t>кэшбек</a:t>
            </a:r>
            <a:r>
              <a:rPr lang="ru-RU" sz="1100" spc="-20" dirty="0" smtClean="0"/>
              <a:t>.</a:t>
            </a:r>
            <a:endParaRPr lang="ru-RU" sz="1100" spc="-20" dirty="0"/>
          </a:p>
          <a:p>
            <a:pPr algn="just">
              <a:lnSpc>
                <a:spcPct val="80000"/>
              </a:lnSpc>
            </a:pPr>
            <a:r>
              <a:rPr lang="ru-RU" sz="1100" spc="-20" dirty="0" smtClean="0"/>
              <a:t>10. </a:t>
            </a:r>
            <a:r>
              <a:rPr lang="ru-RU" sz="1100" spc="-20" dirty="0"/>
              <a:t>Средства материнского (семейного) капитала.</a:t>
            </a:r>
          </a:p>
          <a:p>
            <a:pPr algn="just">
              <a:lnSpc>
                <a:spcPct val="80000"/>
              </a:lnSpc>
            </a:pPr>
            <a:r>
              <a:rPr lang="ru-RU" sz="1100" spc="-20" dirty="0" smtClean="0"/>
              <a:t>11. </a:t>
            </a:r>
            <a:r>
              <a:rPr lang="ru-RU" sz="1100" spc="-20" dirty="0"/>
              <a:t>Денежные средства на приобретение недвижимого имущества,  стоимость приобретения которого в полном объеме оплачена в рамках целевой государственной социальной поддержки для отдельных категорий граждан в соответствии с федеральным законодательством.</a:t>
            </a:r>
          </a:p>
          <a:p>
            <a:pPr algn="just">
              <a:lnSpc>
                <a:spcPct val="70000"/>
              </a:lnSpc>
            </a:pPr>
            <a:r>
              <a:rPr lang="ru-RU" sz="1100" spc="-20" dirty="0" smtClean="0"/>
              <a:t>12. </a:t>
            </a:r>
            <a:r>
              <a:rPr lang="ru-RU" sz="1100" spc="-20" dirty="0"/>
              <a:t>Социальное пособие на </a:t>
            </a:r>
            <a:r>
              <a:rPr lang="ru-RU" sz="1100" spc="-20" dirty="0" smtClean="0"/>
              <a:t>погребение.</a:t>
            </a:r>
          </a:p>
          <a:p>
            <a:pPr algn="just">
              <a:lnSpc>
                <a:spcPct val="70000"/>
              </a:lnSpc>
            </a:pPr>
            <a:r>
              <a:rPr lang="ru-RU" sz="1100" spc="-20" dirty="0" smtClean="0"/>
              <a:t>13.</a:t>
            </a:r>
            <a:r>
              <a:rPr lang="ru-RU" dirty="0"/>
              <a:t> </a:t>
            </a:r>
            <a:r>
              <a:rPr lang="ru-RU" sz="1100" spc="-20" dirty="0"/>
              <a:t>Компенсация части родительской платы за присмотр и уход за ребенком в образовательных организациях, реализующих основную общеобразовательную программу дошкольного образования. </a:t>
            </a:r>
            <a:endParaRPr lang="ru-RU" sz="1100" spc="-20" dirty="0" smtClean="0"/>
          </a:p>
          <a:p>
            <a:pPr algn="just">
              <a:lnSpc>
                <a:spcPct val="70000"/>
              </a:lnSpc>
            </a:pPr>
            <a:r>
              <a:rPr lang="ru-RU" sz="1100" spc="-20" dirty="0" smtClean="0"/>
              <a:t>14.</a:t>
            </a:r>
            <a:r>
              <a:rPr lang="ru-RU" dirty="0"/>
              <a:t> </a:t>
            </a:r>
            <a:r>
              <a:rPr lang="ru-RU" sz="1100" spc="-20" dirty="0"/>
              <a:t>Сумма возвращенного налога на доходы физических лиц в связи с получением права на налоговый вычет через </a:t>
            </a:r>
            <a:r>
              <a:rPr lang="ru-RU" sz="1100" spc="-20" dirty="0" smtClean="0"/>
              <a:t>работодателя, </a:t>
            </a:r>
            <a:r>
              <a:rPr lang="ru-RU" sz="1100" spc="-20" dirty="0"/>
              <a:t>а также денежных средств, возвращенных после перерасчета налоговой базы с учетом предоставления налоговых вычетов по окончании налогового периода. </a:t>
            </a:r>
            <a:endParaRPr lang="ru-RU" sz="1100" spc="-20" dirty="0" smtClean="0"/>
          </a:p>
          <a:p>
            <a:pPr algn="just">
              <a:lnSpc>
                <a:spcPct val="70000"/>
              </a:lnSpc>
            </a:pPr>
            <a:r>
              <a:rPr lang="ru-RU" sz="1100" spc="-20" dirty="0" smtClean="0"/>
              <a:t>15.</a:t>
            </a:r>
            <a:r>
              <a:rPr lang="ru-RU" dirty="0"/>
              <a:t> </a:t>
            </a:r>
            <a:r>
              <a:rPr lang="ru-RU" sz="1100" spc="-20" dirty="0"/>
              <a:t>Единовременное пособие женщинам, вставшим на учет в медицинских организациях, осуществляющих медицинскую деятельность на территории города Москвы, в срок до 20 недель беременности. </a:t>
            </a:r>
            <a:endParaRPr lang="ru-RU" sz="1100" spc="-20" dirty="0" smtClean="0"/>
          </a:p>
          <a:p>
            <a:pPr algn="just">
              <a:lnSpc>
                <a:spcPct val="70000"/>
              </a:lnSpc>
            </a:pPr>
            <a:r>
              <a:rPr lang="ru-RU" sz="1100" spc="-20" dirty="0" smtClean="0"/>
              <a:t>16.</a:t>
            </a:r>
            <a:r>
              <a:rPr lang="ru-RU" dirty="0"/>
              <a:t> </a:t>
            </a:r>
            <a:r>
              <a:rPr lang="ru-RU" sz="1100" spc="-20" dirty="0"/>
              <a:t>Единовременные пособия и иные денежные выплаты в связи с рождением (усыновлением) ребенка. </a:t>
            </a:r>
            <a:endParaRPr lang="ru-RU" sz="1100" spc="-20" dirty="0" smtClean="0"/>
          </a:p>
          <a:p>
            <a:pPr algn="just">
              <a:lnSpc>
                <a:spcPct val="70000"/>
              </a:lnSpc>
            </a:pPr>
            <a:r>
              <a:rPr lang="ru-RU" sz="1100" spc="-20" dirty="0" smtClean="0"/>
              <a:t>17.</a:t>
            </a:r>
            <a:r>
              <a:rPr lang="ru-RU" dirty="0"/>
              <a:t> </a:t>
            </a:r>
            <a:r>
              <a:rPr lang="ru-RU" sz="1100" spc="-20" dirty="0"/>
              <a:t>Ежемесячное пособие на ребенка, </a:t>
            </a:r>
            <a:r>
              <a:rPr lang="ru-RU" sz="1100" spc="-20" dirty="0" smtClean="0"/>
              <a:t>выплаченное </a:t>
            </a:r>
            <a:r>
              <a:rPr lang="ru-RU" sz="1100" spc="-20" dirty="0"/>
              <a:t>в последние 12 календарных месяцев, предшествующих месяцу перед месяцем подачи заявления о назначении ежемесячного пособия. </a:t>
            </a:r>
            <a:endParaRPr lang="ru-RU" sz="1100" spc="-20" dirty="0" smtClean="0"/>
          </a:p>
          <a:p>
            <a:pPr algn="just">
              <a:lnSpc>
                <a:spcPct val="70000"/>
              </a:lnSpc>
            </a:pPr>
            <a:r>
              <a:rPr lang="ru-RU" sz="1100" spc="-20" dirty="0" smtClean="0"/>
              <a:t>18.</a:t>
            </a:r>
            <a:r>
              <a:rPr lang="ru-RU" dirty="0"/>
              <a:t> </a:t>
            </a:r>
            <a:r>
              <a:rPr lang="ru-RU" sz="1100" spc="-20" dirty="0"/>
              <a:t>Ежемесячные социальные </a:t>
            </a:r>
            <a:r>
              <a:rPr lang="ru-RU" sz="1100" spc="-20" dirty="0" smtClean="0"/>
              <a:t>выплаты, которые прекращены </a:t>
            </a:r>
            <a:r>
              <a:rPr lang="ru-RU" sz="1100" spc="-20" dirty="0"/>
              <a:t>на день обращения за ежемесячным пособием. </a:t>
            </a:r>
          </a:p>
          <a:p>
            <a:pPr algn="just">
              <a:lnSpc>
                <a:spcPct val="70000"/>
              </a:lnSpc>
            </a:pPr>
            <a:endParaRPr lang="ru-RU" sz="1100" spc="-20" dirty="0"/>
          </a:p>
          <a:p>
            <a:pPr algn="just">
              <a:lnSpc>
                <a:spcPct val="80000"/>
              </a:lnSpc>
            </a:pPr>
            <a:endParaRPr lang="ru-RU" sz="1100" spc="-20" dirty="0"/>
          </a:p>
          <a:p>
            <a:pPr algn="just">
              <a:lnSpc>
                <a:spcPct val="80000"/>
              </a:lnSpc>
            </a:pPr>
            <a:endParaRPr lang="ru-RU" sz="1100" spc="-20" dirty="0"/>
          </a:p>
          <a:p>
            <a:pPr algn="just">
              <a:lnSpc>
                <a:spcPct val="80000"/>
              </a:lnSpc>
            </a:pPr>
            <a:endParaRPr lang="ru-RU" sz="1100" spc="-20" dirty="0"/>
          </a:p>
          <a:p>
            <a:pPr algn="just">
              <a:lnSpc>
                <a:spcPct val="80000"/>
              </a:lnSpc>
            </a:pPr>
            <a:endParaRPr lang="ru-RU" sz="1100" spc="-20" dirty="0"/>
          </a:p>
          <a:p>
            <a:pPr algn="just">
              <a:lnSpc>
                <a:spcPct val="80000"/>
              </a:lnSpc>
            </a:pPr>
            <a:endParaRPr lang="ru-RU" sz="1100" spc="-20" dirty="0"/>
          </a:p>
          <a:p>
            <a:pPr marL="171450" indent="-171450">
              <a:buFontTx/>
              <a:buChar char="-"/>
            </a:pPr>
            <a:endParaRPr lang="ru-RU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E7824B82-F6B6-9343-8C7A-8C7C37B351A1}"/>
              </a:ext>
            </a:extLst>
          </p:cNvPr>
          <p:cNvSpPr txBox="1"/>
          <p:nvPr/>
        </p:nvSpPr>
        <p:spPr>
          <a:xfrm>
            <a:off x="1650285" y="1807021"/>
            <a:ext cx="2639175" cy="2111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100" b="1" spc="-20" dirty="0" smtClean="0"/>
              <a:t>Заработная </a:t>
            </a:r>
            <a:r>
              <a:rPr lang="ru-RU" sz="1100" b="1" spc="-20" dirty="0"/>
              <a:t>плата: </a:t>
            </a:r>
          </a:p>
          <a:p>
            <a:pPr marL="171450" indent="-171450">
              <a:lnSpc>
                <a:spcPct val="80000"/>
              </a:lnSpc>
              <a:buFont typeface="Системный шрифт, обычный"/>
              <a:buChar char="-"/>
            </a:pPr>
            <a:r>
              <a:rPr lang="ru-RU" sz="1100" spc="-20" dirty="0"/>
              <a:t>включая </a:t>
            </a:r>
            <a:r>
              <a:rPr lang="ru-RU" sz="1100" spc="-20" dirty="0" smtClean="0"/>
              <a:t>денежное </a:t>
            </a:r>
            <a:r>
              <a:rPr lang="ru-RU" sz="1100" spc="-20" dirty="0"/>
              <a:t>довольствие </a:t>
            </a:r>
            <a:r>
              <a:rPr lang="ru-RU" sz="1100" spc="-20" dirty="0" smtClean="0"/>
              <a:t>военнослужащих;</a:t>
            </a:r>
            <a:endParaRPr lang="ru-RU" sz="1100" spc="-20" dirty="0"/>
          </a:p>
          <a:p>
            <a:pPr>
              <a:lnSpc>
                <a:spcPct val="80000"/>
              </a:lnSpc>
            </a:pPr>
            <a:r>
              <a:rPr lang="ru-RU" sz="1100" b="1" dirty="0" smtClean="0"/>
              <a:t>Социальные </a:t>
            </a:r>
            <a:r>
              <a:rPr lang="ru-RU" sz="1100" b="1" dirty="0"/>
              <a:t>выплаты: </a:t>
            </a:r>
          </a:p>
          <a:p>
            <a:pPr marL="171450" indent="-171450">
              <a:lnSpc>
                <a:spcPct val="80000"/>
              </a:lnSpc>
              <a:buFont typeface="Системный шрифт, обычный"/>
              <a:buChar char="-"/>
            </a:pPr>
            <a:r>
              <a:rPr lang="ru-RU" sz="1100" dirty="0"/>
              <a:t>пенсии;</a:t>
            </a:r>
          </a:p>
          <a:p>
            <a:pPr marL="171450" indent="-171450">
              <a:lnSpc>
                <a:spcPct val="80000"/>
              </a:lnSpc>
              <a:buFont typeface="Системный шрифт, обычный"/>
              <a:buChar char="-"/>
            </a:pPr>
            <a:r>
              <a:rPr lang="ru-RU" sz="1100" spc="-30" dirty="0" smtClean="0"/>
              <a:t>стипендии</a:t>
            </a:r>
            <a:r>
              <a:rPr lang="ru-RU" sz="1100" spc="-30" dirty="0"/>
              <a:t>;</a:t>
            </a:r>
          </a:p>
          <a:p>
            <a:pPr marL="171450" indent="-171450">
              <a:lnSpc>
                <a:spcPct val="80000"/>
              </a:lnSpc>
              <a:buFont typeface="Системный шрифт, обычный"/>
              <a:buChar char="-"/>
            </a:pPr>
            <a:r>
              <a:rPr lang="ru-RU" sz="1100" spc="-30" dirty="0"/>
              <a:t>выплаты по </a:t>
            </a:r>
            <a:r>
              <a:rPr lang="ru-RU" sz="1100" spc="-30" dirty="0" smtClean="0"/>
              <a:t>безработице</a:t>
            </a:r>
          </a:p>
          <a:p>
            <a:pPr marL="171450" indent="-171450">
              <a:lnSpc>
                <a:spcPct val="80000"/>
              </a:lnSpc>
              <a:buFont typeface="Системный шрифт, обычный"/>
              <a:buChar char="-"/>
            </a:pPr>
            <a:r>
              <a:rPr lang="ru-RU" sz="1100" b="1" dirty="0" smtClean="0"/>
              <a:t>Иные выплаты: </a:t>
            </a:r>
          </a:p>
          <a:p>
            <a:pPr marL="171450" indent="-171450">
              <a:lnSpc>
                <a:spcPct val="80000"/>
              </a:lnSpc>
              <a:buFont typeface="Системный шрифт, обычный"/>
              <a:buChar char="-"/>
            </a:pPr>
            <a:r>
              <a:rPr lang="ru-RU" sz="1100" dirty="0" smtClean="0"/>
              <a:t>алименты;</a:t>
            </a:r>
          </a:p>
          <a:p>
            <a:pPr marL="171450" indent="-171450">
              <a:lnSpc>
                <a:spcPct val="80000"/>
              </a:lnSpc>
              <a:buFont typeface="Системный шрифт, обычный"/>
              <a:buChar char="-"/>
            </a:pPr>
            <a:r>
              <a:rPr lang="ru-RU" sz="1100" spc="-30" dirty="0" smtClean="0"/>
              <a:t>проценты по вкладам;</a:t>
            </a:r>
            <a:endParaRPr lang="ru-RU" sz="1100" spc="-30" dirty="0"/>
          </a:p>
          <a:p>
            <a:pPr marL="171450" indent="-171450">
              <a:lnSpc>
                <a:spcPct val="80000"/>
              </a:lnSpc>
              <a:buFont typeface="Системный шрифт, обычный"/>
              <a:buChar char="-"/>
            </a:pPr>
            <a:r>
              <a:rPr lang="ru-RU" sz="1100" spc="-30" dirty="0" smtClean="0"/>
              <a:t>доходы от имущества;</a:t>
            </a:r>
          </a:p>
          <a:p>
            <a:pPr marL="171450" indent="-171450">
              <a:lnSpc>
                <a:spcPct val="80000"/>
              </a:lnSpc>
              <a:buFont typeface="Системный шрифт, обычный"/>
              <a:buChar char="-"/>
            </a:pPr>
            <a:r>
              <a:rPr lang="ru-RU" sz="1100" spc="-30" dirty="0"/>
              <a:t>доходы по акциям и другие доходы (дивиденды, выплаты по долевым </a:t>
            </a:r>
            <a:r>
              <a:rPr lang="ru-RU" sz="1100" spc="-30" smtClean="0"/>
              <a:t>паям)</a:t>
            </a:r>
            <a:endParaRPr lang="ru-RU" sz="1100" spc="-20" dirty="0" smtClean="0"/>
          </a:p>
          <a:p>
            <a:pPr lvl="0">
              <a:lnSpc>
                <a:spcPct val="80000"/>
              </a:lnSpc>
            </a:pPr>
            <a:endParaRPr lang="ru-RU" sz="1000" spc="-3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E9A341BD-2DCB-D346-A57F-D39E0A1B2CE7}"/>
              </a:ext>
            </a:extLst>
          </p:cNvPr>
          <p:cNvSpPr txBox="1"/>
          <p:nvPr/>
        </p:nvSpPr>
        <p:spPr>
          <a:xfrm>
            <a:off x="11394629" y="2215315"/>
            <a:ext cx="726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rgbClr val="3A7A8E"/>
                </a:solidFill>
              </a:rPr>
              <a:t>ОБЩАЯ СУММА ДОХОДА СЕМЬИ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757D449-62DB-C641-99EA-1DD28EB3EAD7}"/>
              </a:ext>
            </a:extLst>
          </p:cNvPr>
          <p:cNvSpPr txBox="1"/>
          <p:nvPr/>
        </p:nvSpPr>
        <p:spPr>
          <a:xfrm>
            <a:off x="152869" y="2662653"/>
            <a:ext cx="14918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Среднедушевой доход </a:t>
            </a:r>
            <a:r>
              <a:rPr lang="ru-RU" sz="1200" dirty="0" smtClean="0"/>
              <a:t> (на человека в месяц не </a:t>
            </a:r>
            <a:r>
              <a:rPr lang="ru-RU" sz="1200" dirty="0"/>
              <a:t>может превышать ПМ на душу населения в Москве </a:t>
            </a:r>
            <a:endParaRPr lang="ru-RU" sz="1200" dirty="0" smtClean="0"/>
          </a:p>
          <a:p>
            <a:pPr algn="ctr"/>
            <a:r>
              <a:rPr lang="ru-RU" sz="1200" dirty="0" smtClean="0"/>
              <a:t>(23 908 </a:t>
            </a:r>
            <a:r>
              <a:rPr lang="ru-RU" sz="1200" dirty="0"/>
              <a:t>руб.)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FF6D6725-2136-F749-A4CD-90B18C93EDA0}"/>
              </a:ext>
            </a:extLst>
          </p:cNvPr>
          <p:cNvSpPr txBox="1"/>
          <p:nvPr/>
        </p:nvSpPr>
        <p:spPr>
          <a:xfrm>
            <a:off x="4282918" y="1629899"/>
            <a:ext cx="4425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C00000"/>
                </a:solidFill>
              </a:rPr>
              <a:t>НЕ </a:t>
            </a:r>
            <a:r>
              <a:rPr lang="ru-RU" sz="1400" b="1" dirty="0" smtClean="0">
                <a:solidFill>
                  <a:srgbClr val="C00000"/>
                </a:solidFill>
              </a:rPr>
              <a:t>УЧИТЫВАЕТСЯ при подсчете доходов:</a:t>
            </a:r>
            <a:endParaRPr lang="ru-RU" sz="1100" dirty="0">
              <a:solidFill>
                <a:srgbClr val="C00000"/>
              </a:solidFill>
            </a:endParaRPr>
          </a:p>
        </p:txBody>
      </p:sp>
      <p:sp>
        <p:nvSpPr>
          <p:cNvPr id="51" name="Заголовок 1">
            <a:extLst>
              <a:ext uri="{FF2B5EF4-FFF2-40B4-BE49-F238E27FC236}">
                <a16:creationId xmlns:a16="http://schemas.microsoft.com/office/drawing/2014/main" xmlns="" id="{B61BD9BF-7528-5E42-A2CB-1B313F5DA3FF}"/>
              </a:ext>
            </a:extLst>
          </p:cNvPr>
          <p:cNvSpPr txBox="1">
            <a:spLocks/>
          </p:cNvSpPr>
          <p:nvPr/>
        </p:nvSpPr>
        <p:spPr>
          <a:xfrm>
            <a:off x="1717964" y="-488576"/>
            <a:ext cx="10132660" cy="111787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latin typeface="+mn-lt"/>
              </a:rPr>
              <a:t>МЕТОДИКА ОЦЕНКИ ПОСТУПЛЕНИЯ ДЕНЕЖНЫХ СРЕДСТВ НА СЧЕТА В КРЕДИТНЫХ ОРГАНИЗАЦИЯХ </a:t>
            </a:r>
            <a:r>
              <a:rPr lang="ru-RU" sz="2000" b="1" cap="all" dirty="0" smtClean="0">
                <a:latin typeface="+mn-lt"/>
              </a:rPr>
              <a:t>заявителя и членов его семьи </a:t>
            </a:r>
            <a:endParaRPr lang="ru-RU" sz="2000" b="1" cap="all" dirty="0">
              <a:latin typeface="+mn-lt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EDDD48D8-20CC-204A-961A-A57B1885C2F0}"/>
              </a:ext>
            </a:extLst>
          </p:cNvPr>
          <p:cNvSpPr txBox="1"/>
          <p:nvPr/>
        </p:nvSpPr>
        <p:spPr>
          <a:xfrm>
            <a:off x="11777715" y="6465939"/>
            <a:ext cx="2446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1</a:t>
            </a:r>
            <a:endParaRPr lang="ru-RU" sz="900" dirty="0"/>
          </a:p>
        </p:txBody>
      </p:sp>
      <p:pic>
        <p:nvPicPr>
          <p:cNvPr id="59" name="Рисунок 58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xmlns="" id="{69D40A49-2728-824F-B936-6A73307F7A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37" y="187232"/>
            <a:ext cx="1363377" cy="516230"/>
          </a:xfrm>
          <a:prstGeom prst="rect">
            <a:avLst/>
          </a:prstGeom>
        </p:spPr>
      </p:pic>
      <p:cxnSp>
        <p:nvCxnSpPr>
          <p:cNvPr id="73" name="Прямая соединительная линия 72">
            <a:extLst>
              <a:ext uri="{FF2B5EF4-FFF2-40B4-BE49-F238E27FC236}">
                <a16:creationId xmlns:a16="http://schemas.microsoft.com/office/drawing/2014/main" xmlns="" id="{FD77944B-FA15-0240-A9A9-E232C54198FA}"/>
              </a:ext>
            </a:extLst>
          </p:cNvPr>
          <p:cNvCxnSpPr>
            <a:cxnSpLocks/>
          </p:cNvCxnSpPr>
          <p:nvPr/>
        </p:nvCxnSpPr>
        <p:spPr>
          <a:xfrm>
            <a:off x="4364390" y="1615027"/>
            <a:ext cx="68679" cy="4654227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xmlns="" id="{F41196A6-124F-E14F-B567-652BCEDB7505}"/>
              </a:ext>
            </a:extLst>
          </p:cNvPr>
          <p:cNvCxnSpPr>
            <a:cxnSpLocks/>
          </p:cNvCxnSpPr>
          <p:nvPr/>
        </p:nvCxnSpPr>
        <p:spPr>
          <a:xfrm>
            <a:off x="1669067" y="1629899"/>
            <a:ext cx="91218" cy="4639355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>
            <a:extLst>
              <a:ext uri="{FF2B5EF4-FFF2-40B4-BE49-F238E27FC236}">
                <a16:creationId xmlns:a16="http://schemas.microsoft.com/office/drawing/2014/main" xmlns="" id="{9E8D50DA-DB4E-074D-BBD0-46B29F348FFB}"/>
              </a:ext>
            </a:extLst>
          </p:cNvPr>
          <p:cNvCxnSpPr>
            <a:cxnSpLocks/>
          </p:cNvCxnSpPr>
          <p:nvPr/>
        </p:nvCxnSpPr>
        <p:spPr>
          <a:xfrm>
            <a:off x="11413327" y="1539692"/>
            <a:ext cx="74534" cy="4747823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49477000-2F02-4642-974B-8E341F73D69B}"/>
              </a:ext>
            </a:extLst>
          </p:cNvPr>
          <p:cNvSpPr txBox="1"/>
          <p:nvPr/>
        </p:nvSpPr>
        <p:spPr>
          <a:xfrm>
            <a:off x="11394629" y="1830278"/>
            <a:ext cx="5663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3A7A8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endParaRPr lang="ru-RU" sz="2400" dirty="0">
              <a:solidFill>
                <a:srgbClr val="3A7A8E"/>
              </a:solidFill>
            </a:endParaRPr>
          </a:p>
        </p:txBody>
      </p: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xmlns="" id="{CECA9A14-EC6A-8749-86C6-B54633C65B25}"/>
              </a:ext>
            </a:extLst>
          </p:cNvPr>
          <p:cNvCxnSpPr>
            <a:cxnSpLocks/>
          </p:cNvCxnSpPr>
          <p:nvPr/>
        </p:nvCxnSpPr>
        <p:spPr>
          <a:xfrm flipH="1">
            <a:off x="1650286" y="1556810"/>
            <a:ext cx="9763041" cy="40233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41745" y="1121022"/>
            <a:ext cx="11508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Во внимание принимается доход семьи за последние </a:t>
            </a:r>
            <a:r>
              <a:rPr lang="ru-RU" sz="1400" b="1" dirty="0" smtClean="0"/>
              <a:t>12 календарных месяцев</a:t>
            </a:r>
            <a:r>
              <a:rPr lang="ru-RU" sz="1400" dirty="0" smtClean="0"/>
              <a:t> (в том числе в случае представления сведений о доходах семьи за период менее 12 календарных месяцев), </a:t>
            </a:r>
            <a:r>
              <a:rPr lang="ru-RU" sz="1400" b="1" dirty="0" smtClean="0"/>
              <a:t>предшествующих 1 календарному месяцу перед месяцем </a:t>
            </a:r>
            <a:r>
              <a:rPr lang="ru-RU" sz="1400" b="1" dirty="0"/>
              <a:t>подачи запроса </a:t>
            </a:r>
            <a:endParaRPr lang="ru-RU" dirty="0"/>
          </a:p>
        </p:txBody>
      </p: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xmlns="" id="{CECA9A14-EC6A-8749-86C6-B54633C65B25}"/>
              </a:ext>
            </a:extLst>
          </p:cNvPr>
          <p:cNvCxnSpPr>
            <a:cxnSpLocks/>
          </p:cNvCxnSpPr>
          <p:nvPr/>
        </p:nvCxnSpPr>
        <p:spPr>
          <a:xfrm flipH="1" flipV="1">
            <a:off x="1736662" y="6269254"/>
            <a:ext cx="9776449" cy="36523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07347" y="6230121"/>
            <a:ext cx="109776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>
                <a:solidFill>
                  <a:schemeClr val="accent1"/>
                </a:solidFill>
              </a:rPr>
              <a:t>Отсутствие доходов от трудовой и </a:t>
            </a:r>
            <a:r>
              <a:rPr lang="ru-RU" sz="1400" b="1" i="1" dirty="0" smtClean="0">
                <a:solidFill>
                  <a:schemeClr val="accent1"/>
                </a:solidFill>
              </a:rPr>
              <a:t>иной деятельности </a:t>
            </a:r>
            <a:r>
              <a:rPr lang="ru-RU" sz="1400" b="1" i="1" dirty="0">
                <a:solidFill>
                  <a:schemeClr val="accent1"/>
                </a:solidFill>
              </a:rPr>
              <a:t>признается уважительным </a:t>
            </a:r>
            <a:r>
              <a:rPr lang="ru-RU" sz="1400" b="1" i="1" dirty="0" smtClean="0">
                <a:solidFill>
                  <a:schemeClr val="accent1"/>
                </a:solidFill>
              </a:rPr>
              <a:t>только в определенных случаях, установленных законодательством.</a:t>
            </a:r>
          </a:p>
        </p:txBody>
      </p:sp>
    </p:spTree>
    <p:extLst>
      <p:ext uri="{BB962C8B-B14F-4D97-AF65-F5344CB8AC3E}">
        <p14:creationId xmlns:p14="http://schemas.microsoft.com/office/powerpoint/2010/main" val="3507552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EDDD48D8-20CC-204A-961A-A57B1885C2F0}"/>
              </a:ext>
            </a:extLst>
          </p:cNvPr>
          <p:cNvSpPr txBox="1"/>
          <p:nvPr/>
        </p:nvSpPr>
        <p:spPr>
          <a:xfrm>
            <a:off x="11777715" y="6465939"/>
            <a:ext cx="2446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2</a:t>
            </a:r>
            <a:endParaRPr lang="ru-RU" sz="900" dirty="0"/>
          </a:p>
        </p:txBody>
      </p:sp>
      <p:pic>
        <p:nvPicPr>
          <p:cNvPr id="59" name="Рисунок 58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xmlns="" id="{69D40A49-2728-824F-B936-6A73307F7A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37" y="187232"/>
            <a:ext cx="1363377" cy="516230"/>
          </a:xfrm>
          <a:prstGeom prst="rect">
            <a:avLst/>
          </a:prstGeom>
        </p:spPr>
      </p:pic>
      <p:sp>
        <p:nvSpPr>
          <p:cNvPr id="23" name="Прямоугольник 22"/>
          <p:cNvSpPr/>
          <p:nvPr/>
        </p:nvSpPr>
        <p:spPr>
          <a:xfrm>
            <a:off x="1664685" y="189443"/>
            <a:ext cx="958245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>
                <a:solidFill>
                  <a:schemeClr val="accent1"/>
                </a:solidFill>
              </a:rPr>
              <a:t>Уважительные причины отсутствия </a:t>
            </a:r>
            <a:r>
              <a:rPr lang="ru-RU" sz="2000" b="1" u="sng" dirty="0" smtClean="0">
                <a:solidFill>
                  <a:schemeClr val="accent1"/>
                </a:solidFill>
              </a:rPr>
              <a:t>дохода – правила нулевого дохода:</a:t>
            </a:r>
            <a:endParaRPr lang="ru-RU" sz="2000" b="1" u="sng" dirty="0">
              <a:solidFill>
                <a:schemeClr val="accent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72902" y="914752"/>
            <a:ext cx="68484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/>
              <a:t>Уход за ребенком до 3-х лет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864646" y="1165041"/>
            <a:ext cx="556713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/>
              <a:t>Трое и более детей до 18 лет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864646" y="1430086"/>
            <a:ext cx="942010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/>
              <a:t>Уход за ребенком-инвалидом или инвалидом с детства до 23 лет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864645" y="1707085"/>
            <a:ext cx="109130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 smtClean="0"/>
              <a:t>Уход </a:t>
            </a:r>
            <a:r>
              <a:rPr lang="ru-RU" sz="1200" dirty="0"/>
              <a:t>за лицом, имеющим место жительства в городе Москве, являющимся инвалидом I группы, лицом, достигшим возраста 80 лет, или престарелым, нуждающимся в постоянном постороннем уходе в соответствии с заключением медицинской организации, и получает ежемесячную компенсационную выплату в соответствии с федеральным законодательством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2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874262" y="2279652"/>
            <a:ext cx="111633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/>
              <a:t>Обратился в органы службы занятости населения в течение 3 месяцев после увольнения и является безработным не более 6 месяцев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904664" y="2599320"/>
            <a:ext cx="111177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/>
              <a:t>Находится в местах лишения свободы или находится под стражей (включая период не более 3 месяцев со дня освобождения)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904664" y="2899112"/>
            <a:ext cx="109537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/>
              <a:t>Проходит военную службу по призыву (включая период не более 3 месяцев со дня увольнения с военной службы по призыву)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899545" y="3216481"/>
            <a:ext cx="112924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/>
              <a:t>Обучается в общеобразовательной организации, профессиональной образовательной организации или образовательной организации высшего образования по очной форме обучения и не достиг возраста 23 лет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891928" y="3658807"/>
            <a:ext cx="1042390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/>
              <a:t>В случае наличия </a:t>
            </a:r>
            <a:r>
              <a:rPr lang="ru-RU" sz="1200" dirty="0" smtClean="0"/>
              <a:t>инвалидности у заявителя и (или) супруга</a:t>
            </a:r>
            <a:endParaRPr lang="ru-RU" sz="12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436111" y="4418502"/>
            <a:ext cx="11601451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chemeClr val="accent1"/>
                </a:solidFill>
              </a:rPr>
              <a:t>Отсутствие </a:t>
            </a:r>
            <a:r>
              <a:rPr lang="ru-RU" sz="1400" dirty="0" smtClean="0">
                <a:solidFill>
                  <a:schemeClr val="accent1"/>
                </a:solidFill>
              </a:rPr>
              <a:t>доходов </a:t>
            </a:r>
            <a:r>
              <a:rPr lang="ru-RU" sz="1400" dirty="0">
                <a:solidFill>
                  <a:schemeClr val="accent1"/>
                </a:solidFill>
              </a:rPr>
              <a:t>признается </a:t>
            </a:r>
            <a:r>
              <a:rPr lang="ru-RU" sz="1400" dirty="0" smtClean="0">
                <a:solidFill>
                  <a:schemeClr val="accent1"/>
                </a:solidFill>
              </a:rPr>
              <a:t>уважительным только </a:t>
            </a:r>
            <a:r>
              <a:rPr lang="ru-RU" sz="1400" dirty="0">
                <a:solidFill>
                  <a:schemeClr val="accent1"/>
                </a:solidFill>
              </a:rPr>
              <a:t>в отношении одного из </a:t>
            </a:r>
            <a:r>
              <a:rPr lang="ru-RU" sz="1400" dirty="0" smtClean="0">
                <a:solidFill>
                  <a:schemeClr val="accent1"/>
                </a:solidFill>
              </a:rPr>
              <a:t>супругов, </a:t>
            </a:r>
            <a:r>
              <a:rPr lang="ru-RU" sz="1400" b="1" dirty="0" smtClean="0">
                <a:solidFill>
                  <a:schemeClr val="accent1"/>
                </a:solidFill>
              </a:rPr>
              <a:t>за </a:t>
            </a:r>
            <a:r>
              <a:rPr lang="ru-RU" sz="1400" b="1" dirty="0">
                <a:solidFill>
                  <a:schemeClr val="accent1"/>
                </a:solidFill>
              </a:rPr>
              <a:t>исключением случаев, если оба супруга являются инвалидами или </a:t>
            </a:r>
            <a:r>
              <a:rPr lang="ru-RU" sz="1400" b="1" dirty="0" smtClean="0">
                <a:solidFill>
                  <a:schemeClr val="accent1"/>
                </a:solidFill>
              </a:rPr>
              <a:t>студентами</a:t>
            </a:r>
            <a:r>
              <a:rPr lang="ru-RU" sz="1400" dirty="0" smtClean="0">
                <a:solidFill>
                  <a:schemeClr val="accent1"/>
                </a:solidFill>
              </a:rPr>
              <a:t>.</a:t>
            </a:r>
            <a:endParaRPr lang="ru-RU" sz="1400" dirty="0">
              <a:solidFill>
                <a:schemeClr val="accent1"/>
              </a:solidFill>
            </a:endParaRPr>
          </a:p>
          <a:p>
            <a:pPr algn="just"/>
            <a:r>
              <a:rPr lang="ru-RU" sz="1400" dirty="0">
                <a:solidFill>
                  <a:schemeClr val="accent1"/>
                </a:solidFill>
              </a:rPr>
              <a:t>Периоды отсутствия доходов от трудовой деятельности и (или) иной </a:t>
            </a:r>
            <a:r>
              <a:rPr lang="ru-RU" sz="1400" dirty="0" smtClean="0">
                <a:solidFill>
                  <a:schemeClr val="accent1"/>
                </a:solidFill>
              </a:rPr>
              <a:t>деятельности оцениваются </a:t>
            </a:r>
            <a:r>
              <a:rPr lang="ru-RU" sz="1400" dirty="0">
                <a:solidFill>
                  <a:schemeClr val="accent1"/>
                </a:solidFill>
              </a:rPr>
              <a:t>в совокупности с периодами наличия доходов от указанной деятельности и периодами получения пенсии. При этом не менее </a:t>
            </a:r>
            <a:r>
              <a:rPr lang="ru-RU" sz="1400" b="1" dirty="0">
                <a:solidFill>
                  <a:schemeClr val="accent1"/>
                </a:solidFill>
              </a:rPr>
              <a:t>чем в </a:t>
            </a:r>
            <a:r>
              <a:rPr lang="ru-RU" sz="1400" b="1" dirty="0" smtClean="0">
                <a:solidFill>
                  <a:schemeClr val="accent1"/>
                </a:solidFill>
              </a:rPr>
              <a:t>8-месячном </a:t>
            </a:r>
            <a:r>
              <a:rPr lang="ru-RU" sz="1400" b="1" dirty="0">
                <a:solidFill>
                  <a:schemeClr val="accent1"/>
                </a:solidFill>
              </a:rPr>
              <a:t>периоде</a:t>
            </a:r>
            <a:r>
              <a:rPr lang="ru-RU" sz="1400" dirty="0">
                <a:solidFill>
                  <a:schemeClr val="accent1"/>
                </a:solidFill>
              </a:rPr>
              <a:t>, приходящемся на </a:t>
            </a:r>
            <a:r>
              <a:rPr lang="ru-RU" sz="1400" dirty="0" smtClean="0">
                <a:solidFill>
                  <a:schemeClr val="accent1"/>
                </a:solidFill>
              </a:rPr>
              <a:t>12-месячный </a:t>
            </a:r>
            <a:r>
              <a:rPr lang="ru-RU" sz="1400" dirty="0">
                <a:solidFill>
                  <a:schemeClr val="accent1"/>
                </a:solidFill>
              </a:rPr>
              <a:t>расчетный период, должны быть только периоды наличия </a:t>
            </a:r>
            <a:r>
              <a:rPr lang="ru-RU" sz="1400" b="1" dirty="0">
                <a:solidFill>
                  <a:schemeClr val="accent1"/>
                </a:solidFill>
              </a:rPr>
              <a:t>доходов</a:t>
            </a:r>
            <a:r>
              <a:rPr lang="ru-RU" sz="1400" dirty="0">
                <a:solidFill>
                  <a:schemeClr val="accent1"/>
                </a:solidFill>
              </a:rPr>
              <a:t> от трудовой деятельности и (или) иной </a:t>
            </a:r>
            <a:r>
              <a:rPr lang="ru-RU" sz="1400" dirty="0" smtClean="0">
                <a:solidFill>
                  <a:schemeClr val="accent1"/>
                </a:solidFill>
              </a:rPr>
              <a:t>деятельности</a:t>
            </a:r>
            <a:r>
              <a:rPr lang="ru-RU" sz="1400" dirty="0">
                <a:solidFill>
                  <a:schemeClr val="accent1"/>
                </a:solidFill>
              </a:rPr>
              <a:t>, и периоды </a:t>
            </a:r>
            <a:r>
              <a:rPr lang="ru-RU" sz="1400" b="1" dirty="0" smtClean="0">
                <a:solidFill>
                  <a:schemeClr val="accent1"/>
                </a:solidFill>
              </a:rPr>
              <a:t>уважительных причин </a:t>
            </a:r>
            <a:r>
              <a:rPr lang="ru-RU" sz="1400" dirty="0" smtClean="0">
                <a:solidFill>
                  <a:schemeClr val="accent1"/>
                </a:solidFill>
              </a:rPr>
              <a:t>«нулевого дохода», </a:t>
            </a:r>
            <a:r>
              <a:rPr lang="ru-RU" sz="1400" dirty="0">
                <a:solidFill>
                  <a:schemeClr val="accent1"/>
                </a:solidFill>
              </a:rPr>
              <a:t>и периоды получения </a:t>
            </a:r>
            <a:r>
              <a:rPr lang="ru-RU" sz="1400" b="1" dirty="0">
                <a:solidFill>
                  <a:schemeClr val="accent1"/>
                </a:solidFill>
              </a:rPr>
              <a:t>пенсии</a:t>
            </a:r>
            <a:r>
              <a:rPr lang="ru-RU" sz="1400" dirty="0">
                <a:solidFill>
                  <a:schemeClr val="accent1"/>
                </a:solidFill>
              </a:rPr>
              <a:t>. </a:t>
            </a:r>
            <a:endParaRPr lang="ru-RU" sz="1400" dirty="0" smtClean="0">
              <a:solidFill>
                <a:schemeClr val="accent1"/>
              </a:solidFill>
            </a:endParaRPr>
          </a:p>
          <a:p>
            <a:pPr algn="just"/>
            <a:r>
              <a:rPr lang="ru-RU" sz="1400" dirty="0" smtClean="0">
                <a:solidFill>
                  <a:schemeClr val="accent1"/>
                </a:solidFill>
              </a:rPr>
              <a:t>В </a:t>
            </a:r>
            <a:r>
              <a:rPr lang="ru-RU" sz="1400" dirty="0">
                <a:solidFill>
                  <a:schemeClr val="accent1"/>
                </a:solidFill>
              </a:rPr>
              <a:t>случае наличия в </a:t>
            </a:r>
            <a:r>
              <a:rPr lang="ru-RU" sz="1400" dirty="0" smtClean="0">
                <a:solidFill>
                  <a:schemeClr val="accent1"/>
                </a:solidFill>
              </a:rPr>
              <a:t>8-месячном </a:t>
            </a:r>
            <a:r>
              <a:rPr lang="ru-RU" sz="1400" dirty="0">
                <a:solidFill>
                  <a:schemeClr val="accent1"/>
                </a:solidFill>
              </a:rPr>
              <a:t>периоде иных </a:t>
            </a:r>
            <a:r>
              <a:rPr lang="ru-RU" sz="1400" dirty="0" smtClean="0">
                <a:solidFill>
                  <a:schemeClr val="accent1"/>
                </a:solidFill>
              </a:rPr>
              <a:t>периодов (</a:t>
            </a:r>
            <a:r>
              <a:rPr lang="ru-RU" sz="1400" dirty="0">
                <a:solidFill>
                  <a:schemeClr val="accent1"/>
                </a:solidFill>
              </a:rPr>
              <a:t>за исключением периодов получения пенсии), отсутствие доходов от трудовой и (или) иной </a:t>
            </a:r>
            <a:r>
              <a:rPr lang="ru-RU" sz="1400" dirty="0" smtClean="0">
                <a:solidFill>
                  <a:schemeClr val="accent1"/>
                </a:solidFill>
              </a:rPr>
              <a:t>деятельности </a:t>
            </a:r>
            <a:r>
              <a:rPr lang="ru-RU" sz="1400" b="1" dirty="0">
                <a:solidFill>
                  <a:schemeClr val="accent1"/>
                </a:solidFill>
              </a:rPr>
              <a:t>не признается уважительным</a:t>
            </a:r>
          </a:p>
          <a:p>
            <a:pPr algn="just"/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912981" y="3935806"/>
            <a:ext cx="109265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 smtClean="0"/>
              <a:t>Беременность </a:t>
            </a:r>
            <a:r>
              <a:rPr lang="ru-RU" sz="1200" dirty="0"/>
              <a:t>в расчетном периоде в течение 6 месяцев и более / </a:t>
            </a:r>
            <a:r>
              <a:rPr lang="ru-RU" sz="1200" dirty="0" smtClean="0"/>
              <a:t>беременность на дату обращения и постановка на учет </a:t>
            </a:r>
            <a:r>
              <a:rPr lang="ru-RU" sz="1200" dirty="0"/>
              <a:t>на учет до 12 недель беременности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64630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8" grpId="0"/>
      <p:bldP spid="29" grpId="0"/>
      <p:bldP spid="31" grpId="0"/>
      <p:bldP spid="34" grpId="0"/>
      <p:bldP spid="35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>
            <a:extLst>
              <a:ext uri="{FF2B5EF4-FFF2-40B4-BE49-F238E27FC236}">
                <a16:creationId xmlns:a16="http://schemas.microsoft.com/office/drawing/2014/main" xmlns="" id="{CFE782AC-5464-2E4C-9728-AD7E9FA278EB}"/>
              </a:ext>
            </a:extLst>
          </p:cNvPr>
          <p:cNvGrpSpPr/>
          <p:nvPr/>
        </p:nvGrpSpPr>
        <p:grpSpPr>
          <a:xfrm>
            <a:off x="2472855" y="354247"/>
            <a:ext cx="6122505" cy="885835"/>
            <a:chOff x="3404949" y="311880"/>
            <a:chExt cx="1366912" cy="929368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5E5DBB93-08BD-9D49-A01F-9837AE7A4D86}"/>
                </a:ext>
              </a:extLst>
            </p:cNvPr>
            <p:cNvSpPr/>
            <p:nvPr/>
          </p:nvSpPr>
          <p:spPr>
            <a:xfrm>
              <a:off x="3600828" y="311880"/>
              <a:ext cx="1032088" cy="80718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A7F181C3-9C20-7F47-9782-402164164556}"/>
                </a:ext>
              </a:extLst>
            </p:cNvPr>
            <p:cNvSpPr txBox="1"/>
            <p:nvPr/>
          </p:nvSpPr>
          <p:spPr>
            <a:xfrm>
              <a:off x="3404949" y="360189"/>
              <a:ext cx="1366912" cy="8810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rgbClr val="FF0000"/>
                  </a:solidFill>
                  <a:highlight>
                    <a:srgbClr val="BCD6EE"/>
                  </a:highlight>
                </a:rPr>
                <a:t>ШАГ </a:t>
              </a:r>
              <a:r>
                <a:rPr lang="ru-RU" b="1" dirty="0" smtClean="0">
                  <a:solidFill>
                    <a:srgbClr val="FF0000"/>
                  </a:solidFill>
                  <a:highlight>
                    <a:srgbClr val="BCD6EE"/>
                  </a:highlight>
                </a:rPr>
                <a:t>2. </a:t>
              </a:r>
              <a:endParaRPr lang="ru-RU" b="1" dirty="0">
                <a:solidFill>
                  <a:srgbClr val="FF0000"/>
                </a:solidFill>
                <a:highlight>
                  <a:srgbClr val="BCD6EE"/>
                </a:highlight>
              </a:endParaRPr>
            </a:p>
            <a:p>
              <a:pPr algn="ctr"/>
              <a:r>
                <a:rPr lang="ru-RU" b="1" dirty="0">
                  <a:solidFill>
                    <a:srgbClr val="FF0000"/>
                  </a:solidFill>
                </a:rPr>
                <a:t>Определяем </a:t>
              </a:r>
              <a:r>
                <a:rPr lang="ru-RU" b="1" dirty="0" smtClean="0">
                  <a:solidFill>
                    <a:srgbClr val="FF0000"/>
                  </a:solidFill>
                </a:rPr>
                <a:t>объем поступлений на счета 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94A472A-0EE9-0541-AD81-5C049B8C38E7}"/>
              </a:ext>
            </a:extLst>
          </p:cNvPr>
          <p:cNvSpPr txBox="1"/>
          <p:nvPr/>
        </p:nvSpPr>
        <p:spPr>
          <a:xfrm>
            <a:off x="-273159" y="2906694"/>
            <a:ext cx="842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!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B4F04F97-EA6E-414B-ACD1-FA22C493B9DD}"/>
              </a:ext>
            </a:extLst>
          </p:cNvPr>
          <p:cNvSpPr txBox="1"/>
          <p:nvPr/>
        </p:nvSpPr>
        <p:spPr>
          <a:xfrm>
            <a:off x="4346861" y="1796842"/>
            <a:ext cx="6372597" cy="4552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200" spc="-20" dirty="0"/>
              <a:t>. </a:t>
            </a:r>
            <a:r>
              <a:rPr lang="ru-RU" sz="1200" spc="-20" dirty="0" smtClean="0"/>
              <a:t>Все социальные выплаты (как городские, так и федеральные), включая ежемесячное пособие.  Компенсации </a:t>
            </a:r>
            <a:r>
              <a:rPr lang="ru-RU" sz="1200" spc="-20" dirty="0"/>
              <a:t>неработающим трудоспособным лицам, осуществляющим уход за нетрудоспособными гражданами, в т.ч. Компенсации по уходу за детьми-инвалидами и инвалидами с детства в возрасте до 23 лет (как </a:t>
            </a:r>
            <a:r>
              <a:rPr lang="ru-RU" sz="1200" spc="-20" dirty="0" smtClean="0"/>
              <a:t>федеральная выплата, так и городская)</a:t>
            </a:r>
            <a:endParaRPr lang="ru-RU" sz="1200" spc="-20" dirty="0"/>
          </a:p>
          <a:p>
            <a:pPr>
              <a:lnSpc>
                <a:spcPct val="80000"/>
              </a:lnSpc>
            </a:pPr>
            <a:r>
              <a:rPr lang="ru-RU" sz="1200" spc="-20" dirty="0"/>
              <a:t>2. </a:t>
            </a:r>
            <a:r>
              <a:rPr lang="ru-RU" sz="1200" spc="-20" dirty="0" smtClean="0"/>
              <a:t>Начисленная, </a:t>
            </a:r>
            <a:r>
              <a:rPr lang="ru-RU" sz="1200" spc="-20" dirty="0"/>
              <a:t>но не выплаченные фактически заработная плата.</a:t>
            </a:r>
          </a:p>
          <a:p>
            <a:pPr>
              <a:lnSpc>
                <a:spcPct val="80000"/>
              </a:lnSpc>
            </a:pPr>
            <a:r>
              <a:rPr lang="ru-RU" sz="1200" spc="-20" dirty="0"/>
              <a:t>3. Единовременная материальная </a:t>
            </a:r>
            <a:r>
              <a:rPr lang="ru-RU" sz="1200" spc="-20" dirty="0" smtClean="0"/>
              <a:t>помощь.</a:t>
            </a:r>
            <a:endParaRPr lang="ru-RU" sz="1200" spc="-20" dirty="0"/>
          </a:p>
          <a:p>
            <a:pPr>
              <a:lnSpc>
                <a:spcPct val="80000"/>
              </a:lnSpc>
            </a:pPr>
            <a:r>
              <a:rPr lang="ru-RU" sz="1200" spc="-20" dirty="0"/>
              <a:t>4. Единовременные страховые </a:t>
            </a:r>
            <a:r>
              <a:rPr lang="ru-RU" sz="1200" spc="-20" dirty="0" smtClean="0"/>
              <a:t>суммы.</a:t>
            </a:r>
          </a:p>
          <a:p>
            <a:pPr>
              <a:lnSpc>
                <a:spcPct val="80000"/>
              </a:lnSpc>
            </a:pPr>
            <a:r>
              <a:rPr lang="ru-RU" sz="1200" spc="-20" dirty="0" smtClean="0"/>
              <a:t>5. </a:t>
            </a:r>
            <a:r>
              <a:rPr lang="ru-RU" sz="1200" spc="-20" dirty="0"/>
              <a:t>Компенсации за самостоятельно приобретенное инвалидом техническое средство </a:t>
            </a:r>
            <a:r>
              <a:rPr lang="ru-RU" sz="1200" spc="-20" dirty="0" smtClean="0"/>
              <a:t>реабилитации, а </a:t>
            </a:r>
            <a:r>
              <a:rPr lang="ru-RU" sz="1200" spc="-20" dirty="0"/>
              <a:t>также ежегодная денежная компенсация расходов на содержание и ветеринарное обслуживание собак-проводников.</a:t>
            </a:r>
          </a:p>
          <a:p>
            <a:pPr>
              <a:lnSpc>
                <a:spcPct val="80000"/>
              </a:lnSpc>
            </a:pPr>
            <a:r>
              <a:rPr lang="ru-RU" sz="1200" spc="-20" dirty="0" smtClean="0"/>
              <a:t>6. </a:t>
            </a:r>
            <a:r>
              <a:rPr lang="ru-RU" sz="1200" spc="-20" dirty="0"/>
              <a:t>Возмещение гражданам расходов за приобретенные проездные документы (билеты) на проезд к месту лечения и обратно по путевкам на санаторно-курортное лечение, предоставленным органами социальной защиты населения.</a:t>
            </a:r>
          </a:p>
          <a:p>
            <a:pPr>
              <a:lnSpc>
                <a:spcPct val="80000"/>
              </a:lnSpc>
            </a:pPr>
            <a:r>
              <a:rPr lang="ru-RU" sz="1200" spc="-20" dirty="0" smtClean="0"/>
              <a:t>7. </a:t>
            </a:r>
            <a:r>
              <a:rPr lang="ru-RU" sz="1200" spc="-20" dirty="0"/>
              <a:t>Компенсация за самостоятельно приобретенную родителями или иными законными представителями путевку для отдыха и оздоровления в связи с самостоятельной организацией отдыха и оздоровления </a:t>
            </a:r>
            <a:r>
              <a:rPr lang="ru-RU" sz="1200" spc="-20" dirty="0" smtClean="0"/>
              <a:t>детей (детей-сирот).</a:t>
            </a:r>
            <a:endParaRPr lang="ru-RU" sz="1200" spc="-20" dirty="0"/>
          </a:p>
          <a:p>
            <a:pPr>
              <a:lnSpc>
                <a:spcPct val="80000"/>
              </a:lnSpc>
            </a:pPr>
            <a:r>
              <a:rPr lang="ru-RU" sz="1200" spc="-20" dirty="0" smtClean="0"/>
              <a:t>8. </a:t>
            </a:r>
            <a:r>
              <a:rPr lang="ru-RU" sz="1200" spc="-20" dirty="0"/>
              <a:t>Кредит, полученный в кредитной организации.</a:t>
            </a:r>
          </a:p>
          <a:p>
            <a:pPr>
              <a:lnSpc>
                <a:spcPct val="80000"/>
              </a:lnSpc>
            </a:pPr>
            <a:r>
              <a:rPr lang="ru-RU" sz="1200" spc="-20" dirty="0" smtClean="0"/>
              <a:t>9. Туристический </a:t>
            </a:r>
            <a:r>
              <a:rPr lang="ru-RU" sz="1200" spc="-20" dirty="0" err="1" smtClean="0"/>
              <a:t>кэшбек</a:t>
            </a:r>
            <a:r>
              <a:rPr lang="ru-RU" sz="1200" spc="-20" dirty="0" smtClean="0"/>
              <a:t>.</a:t>
            </a:r>
            <a:endParaRPr lang="ru-RU" sz="1200" spc="-20" dirty="0"/>
          </a:p>
          <a:p>
            <a:pPr>
              <a:lnSpc>
                <a:spcPct val="80000"/>
              </a:lnSpc>
            </a:pPr>
            <a:r>
              <a:rPr lang="ru-RU" sz="1200" spc="-20" dirty="0" smtClean="0"/>
              <a:t>10. </a:t>
            </a:r>
            <a:r>
              <a:rPr lang="ru-RU" sz="1200" spc="-20" dirty="0"/>
              <a:t>Средства материнского (семейного) капитала.</a:t>
            </a:r>
          </a:p>
          <a:p>
            <a:pPr>
              <a:lnSpc>
                <a:spcPct val="80000"/>
              </a:lnSpc>
            </a:pPr>
            <a:r>
              <a:rPr lang="ru-RU" sz="1200" spc="-20" dirty="0" smtClean="0"/>
              <a:t>11. </a:t>
            </a:r>
            <a:r>
              <a:rPr lang="ru-RU" sz="1200" spc="-20" dirty="0"/>
              <a:t>Денежные средства на приобретение недвижимого имущества,  стоимость приобретения которого в полном объеме оплачена в рамках целевой государственной социальной поддержки для отдельных категорий граждан в соответствии с федеральным законодательством.</a:t>
            </a:r>
          </a:p>
          <a:p>
            <a:pPr>
              <a:lnSpc>
                <a:spcPct val="80000"/>
              </a:lnSpc>
            </a:pPr>
            <a:r>
              <a:rPr lang="ru-RU" sz="1200" spc="-20" dirty="0" smtClean="0"/>
              <a:t>12. </a:t>
            </a:r>
            <a:r>
              <a:rPr lang="ru-RU" sz="1200" spc="-20" dirty="0"/>
              <a:t>Социальное пособие на </a:t>
            </a:r>
            <a:r>
              <a:rPr lang="ru-RU" sz="1200" spc="-20" dirty="0" smtClean="0"/>
              <a:t>погребение. </a:t>
            </a:r>
          </a:p>
          <a:p>
            <a:pPr>
              <a:lnSpc>
                <a:spcPct val="80000"/>
              </a:lnSpc>
            </a:pPr>
            <a:r>
              <a:rPr lang="ru-RU" sz="1200" spc="-20" dirty="0" smtClean="0"/>
              <a:t>13. Денежные переводы между членами семьи.</a:t>
            </a:r>
          </a:p>
          <a:p>
            <a:pPr>
              <a:lnSpc>
                <a:spcPct val="80000"/>
              </a:lnSpc>
            </a:pPr>
            <a:r>
              <a:rPr lang="ru-RU" sz="1200" spc="-20" dirty="0" smtClean="0"/>
              <a:t>14. Суммы возвращенного налога.</a:t>
            </a:r>
          </a:p>
          <a:p>
            <a:pPr>
              <a:lnSpc>
                <a:spcPct val="80000"/>
              </a:lnSpc>
            </a:pPr>
            <a:r>
              <a:rPr lang="ru-RU" sz="1200" spc="-20" dirty="0" smtClean="0"/>
              <a:t>15.</a:t>
            </a:r>
            <a:r>
              <a:rPr lang="ru-RU" sz="1100" spc="-20" dirty="0"/>
              <a:t> </a:t>
            </a:r>
            <a:r>
              <a:rPr lang="ru-RU" sz="1200" spc="-20" dirty="0"/>
              <a:t>Компенсация части родительской платы за присмотр и уход за ребенком в образовательных организациях, реализующих основную общеобразовательную программу дошкольного образования. </a:t>
            </a:r>
          </a:p>
          <a:p>
            <a:pPr marL="171450" indent="-171450">
              <a:buFontTx/>
              <a:buChar char="-"/>
            </a:pPr>
            <a:endParaRPr lang="ru-RU" sz="10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FF6D6725-2136-F749-A4CD-90B18C93EDA0}"/>
              </a:ext>
            </a:extLst>
          </p:cNvPr>
          <p:cNvSpPr txBox="1"/>
          <p:nvPr/>
        </p:nvSpPr>
        <p:spPr>
          <a:xfrm>
            <a:off x="4346861" y="1723024"/>
            <a:ext cx="3853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</a:rPr>
              <a:t>НЕ </a:t>
            </a:r>
            <a:r>
              <a:rPr lang="ru-RU" sz="1400" b="1" dirty="0" smtClean="0">
                <a:solidFill>
                  <a:srgbClr val="C00000"/>
                </a:solidFill>
              </a:rPr>
              <a:t>УЧИТЫВАЕТСЯ :</a:t>
            </a:r>
            <a:endParaRPr lang="ru-RU" sz="1100" dirty="0">
              <a:solidFill>
                <a:srgbClr val="C00000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EDDD48D8-20CC-204A-961A-A57B1885C2F0}"/>
              </a:ext>
            </a:extLst>
          </p:cNvPr>
          <p:cNvSpPr txBox="1"/>
          <p:nvPr/>
        </p:nvSpPr>
        <p:spPr>
          <a:xfrm>
            <a:off x="11777715" y="6465939"/>
            <a:ext cx="2446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3</a:t>
            </a:r>
            <a:endParaRPr lang="ru-RU" sz="900" dirty="0"/>
          </a:p>
        </p:txBody>
      </p:sp>
      <p:pic>
        <p:nvPicPr>
          <p:cNvPr id="59" name="Рисунок 58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xmlns="" id="{69D40A49-2728-824F-B936-6A73307F7A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37" y="187232"/>
            <a:ext cx="1363377" cy="516230"/>
          </a:xfrm>
          <a:prstGeom prst="rect">
            <a:avLst/>
          </a:prstGeom>
        </p:spPr>
      </p:pic>
      <p:cxnSp>
        <p:nvCxnSpPr>
          <p:cNvPr id="73" name="Прямая соединительная линия 72">
            <a:extLst>
              <a:ext uri="{FF2B5EF4-FFF2-40B4-BE49-F238E27FC236}">
                <a16:creationId xmlns:a16="http://schemas.microsoft.com/office/drawing/2014/main" xmlns="" id="{FD77944B-FA15-0240-A9A9-E232C54198FA}"/>
              </a:ext>
            </a:extLst>
          </p:cNvPr>
          <p:cNvCxnSpPr>
            <a:cxnSpLocks/>
          </p:cNvCxnSpPr>
          <p:nvPr/>
        </p:nvCxnSpPr>
        <p:spPr>
          <a:xfrm>
            <a:off x="4434271" y="1714437"/>
            <a:ext cx="482" cy="4381564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xmlns="" id="{F41196A6-124F-E14F-B567-652BCEDB7505}"/>
              </a:ext>
            </a:extLst>
          </p:cNvPr>
          <p:cNvCxnSpPr>
            <a:cxnSpLocks/>
          </p:cNvCxnSpPr>
          <p:nvPr/>
        </p:nvCxnSpPr>
        <p:spPr>
          <a:xfrm>
            <a:off x="1656201" y="1726252"/>
            <a:ext cx="0" cy="4369749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>
            <a:extLst>
              <a:ext uri="{FF2B5EF4-FFF2-40B4-BE49-F238E27FC236}">
                <a16:creationId xmlns:a16="http://schemas.microsoft.com/office/drawing/2014/main" xmlns="" id="{9E8D50DA-DB4E-074D-BBD0-46B29F348FFB}"/>
              </a:ext>
            </a:extLst>
          </p:cNvPr>
          <p:cNvCxnSpPr>
            <a:cxnSpLocks/>
          </p:cNvCxnSpPr>
          <p:nvPr/>
        </p:nvCxnSpPr>
        <p:spPr>
          <a:xfrm>
            <a:off x="10851825" y="1657718"/>
            <a:ext cx="0" cy="4438283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49477000-2F02-4642-974B-8E341F73D69B}"/>
              </a:ext>
            </a:extLst>
          </p:cNvPr>
          <p:cNvSpPr txBox="1"/>
          <p:nvPr/>
        </p:nvSpPr>
        <p:spPr>
          <a:xfrm>
            <a:off x="10496579" y="2977264"/>
            <a:ext cx="1878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3A7A8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endParaRPr lang="ru-RU" sz="2400" dirty="0">
              <a:solidFill>
                <a:srgbClr val="3A7A8E"/>
              </a:solidFill>
            </a:endParaRPr>
          </a:p>
        </p:txBody>
      </p: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xmlns="" id="{CECA9A14-EC6A-8749-86C6-B54633C65B25}"/>
              </a:ext>
            </a:extLst>
          </p:cNvPr>
          <p:cNvCxnSpPr>
            <a:cxnSpLocks/>
          </p:cNvCxnSpPr>
          <p:nvPr/>
        </p:nvCxnSpPr>
        <p:spPr>
          <a:xfrm flipH="1">
            <a:off x="1647046" y="1666305"/>
            <a:ext cx="9204779" cy="60085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90546" y="1151990"/>
            <a:ext cx="1069185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/>
              <a:t>Оценивается сумма денежных средств, поступивших </a:t>
            </a:r>
            <a:r>
              <a:rPr lang="ru-RU" sz="1400" b="1" dirty="0"/>
              <a:t>за 12-месячный расчетный</a:t>
            </a:r>
            <a:r>
              <a:rPr lang="ru-RU" sz="1400" dirty="0"/>
              <a:t> период на открытые в кредитных организациях счета (вклады) членов </a:t>
            </a:r>
            <a:r>
              <a:rPr lang="ru-RU" sz="1400" dirty="0" smtClean="0"/>
              <a:t>семьи, </a:t>
            </a:r>
            <a:r>
              <a:rPr lang="ru-RU" sz="1400" b="1" dirty="0"/>
              <a:t>предшествующих </a:t>
            </a:r>
            <a:r>
              <a:rPr lang="ru-RU" sz="1400" b="1" dirty="0" smtClean="0"/>
              <a:t>1 календарному месяцу </a:t>
            </a:r>
            <a:r>
              <a:rPr lang="ru-RU" sz="1400" b="1" dirty="0"/>
              <a:t>перед месяцем подачи </a:t>
            </a:r>
            <a:r>
              <a:rPr lang="ru-RU" sz="1400" b="1" dirty="0" smtClean="0"/>
              <a:t>запроса</a:t>
            </a:r>
            <a:endParaRPr lang="ru-RU" sz="1400" b="1" dirty="0"/>
          </a:p>
          <a:p>
            <a:pPr algn="just"/>
            <a:endParaRPr lang="ru-RU" dirty="0"/>
          </a:p>
        </p:txBody>
      </p: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xmlns="" id="{CECA9A14-EC6A-8749-86C6-B54633C65B25}"/>
              </a:ext>
            </a:extLst>
          </p:cNvPr>
          <p:cNvCxnSpPr>
            <a:cxnSpLocks/>
          </p:cNvCxnSpPr>
          <p:nvPr/>
        </p:nvCxnSpPr>
        <p:spPr>
          <a:xfrm flipH="1">
            <a:off x="1611314" y="6096001"/>
            <a:ext cx="9290823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153D5A5F-815C-7445-9165-12A298EBDD81}"/>
              </a:ext>
            </a:extLst>
          </p:cNvPr>
          <p:cNvSpPr txBox="1"/>
          <p:nvPr/>
        </p:nvSpPr>
        <p:spPr>
          <a:xfrm>
            <a:off x="174504" y="2844882"/>
            <a:ext cx="131199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Объем поступлений денежных средств на счета (вклады) всех членов семьи </a:t>
            </a:r>
          </a:p>
          <a:p>
            <a:pPr algn="ctr"/>
            <a:r>
              <a:rPr lang="ru-RU" sz="1200" dirty="0" smtClean="0"/>
              <a:t>не </a:t>
            </a:r>
            <a:r>
              <a:rPr lang="ru-RU" sz="1200" dirty="0"/>
              <a:t>может превышать </a:t>
            </a:r>
            <a:r>
              <a:rPr lang="ru-RU" sz="1600" b="1" dirty="0"/>
              <a:t>200% </a:t>
            </a:r>
            <a:r>
              <a:rPr lang="ru-RU" sz="1600" b="1" dirty="0" smtClean="0"/>
              <a:t>годового дохода семьи</a:t>
            </a:r>
            <a:endParaRPr lang="ru-RU" sz="1600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27BE1EC0-FDAE-2B4C-8566-B259E135F9C0}"/>
              </a:ext>
            </a:extLst>
          </p:cNvPr>
          <p:cNvSpPr txBox="1"/>
          <p:nvPr/>
        </p:nvSpPr>
        <p:spPr>
          <a:xfrm>
            <a:off x="10990028" y="3405746"/>
            <a:ext cx="12019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3A7A8E"/>
                </a:solidFill>
              </a:rPr>
              <a:t>ОБЩАЯ СУММА</a:t>
            </a:r>
          </a:p>
          <a:p>
            <a:r>
              <a:rPr lang="ru-RU" sz="1200" b="1" dirty="0">
                <a:solidFill>
                  <a:srgbClr val="3A7A8E"/>
                </a:solidFill>
              </a:rPr>
              <a:t>ВСЕХ </a:t>
            </a:r>
          </a:p>
          <a:p>
            <a:r>
              <a:rPr lang="ru-RU" sz="1200" b="1" dirty="0">
                <a:solidFill>
                  <a:srgbClr val="3A7A8E"/>
                </a:solidFill>
              </a:rPr>
              <a:t>ПОСТУПЛЕНИЙ </a:t>
            </a:r>
          </a:p>
          <a:p>
            <a:r>
              <a:rPr lang="ru-RU" sz="1200" b="1" dirty="0">
                <a:solidFill>
                  <a:srgbClr val="3A7A8E"/>
                </a:solidFill>
              </a:rPr>
              <a:t>ПО ВСЕМ </a:t>
            </a:r>
          </a:p>
          <a:p>
            <a:r>
              <a:rPr lang="ru-RU" sz="1200" b="1" dirty="0">
                <a:solidFill>
                  <a:srgbClr val="3A7A8E"/>
                </a:solidFill>
              </a:rPr>
              <a:t>СЧЕТАМ</a:t>
            </a:r>
            <a:endParaRPr lang="ru-RU" sz="1200" dirty="0">
              <a:solidFill>
                <a:srgbClr val="3A7A8E"/>
              </a:solidFill>
            </a:endParaRPr>
          </a:p>
          <a:p>
            <a:endParaRPr lang="ru-RU" sz="1200" dirty="0">
              <a:solidFill>
                <a:srgbClr val="3A7A8E"/>
              </a:solidFill>
            </a:endParaRPr>
          </a:p>
          <a:p>
            <a:endParaRPr lang="ru-RU" sz="1200" dirty="0">
              <a:solidFill>
                <a:srgbClr val="3A7A8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56201" y="1783109"/>
            <a:ext cx="26998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3A7A8E"/>
                </a:solidFill>
              </a:rPr>
              <a:t>УЧИТЫВАЮТСЯ все поступления на СЧЕТА, кроме столбца «Не учитывается»</a:t>
            </a:r>
            <a:endParaRPr lang="ru-RU" sz="1100" dirty="0">
              <a:solidFill>
                <a:srgbClr val="3A7A8E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7937" y="6166453"/>
            <a:ext cx="11748019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100" i="1" spc="-20" dirty="0" smtClean="0">
                <a:solidFill>
                  <a:schemeClr val="accent1"/>
                </a:solidFill>
              </a:rPr>
              <a:t>Необходимые скан-копии </a:t>
            </a:r>
            <a:r>
              <a:rPr lang="ru-RU" sz="1100" i="1" spc="-20" dirty="0">
                <a:solidFill>
                  <a:schemeClr val="accent1"/>
                </a:solidFill>
              </a:rPr>
              <a:t>выписок и сведений о состоянии </a:t>
            </a:r>
            <a:r>
              <a:rPr lang="ru-RU" sz="1100" i="1" spc="-20" dirty="0" smtClean="0">
                <a:solidFill>
                  <a:schemeClr val="accent1"/>
                </a:solidFill>
              </a:rPr>
              <a:t>счетов можно сформировать автоматизировано в личном кабинете банка. На официальном сайте Департамента размещена инструкция по получению таких сведений в электронном виде в наиболее часто встречающихся банках: </a:t>
            </a:r>
            <a:r>
              <a:rPr lang="en-US" sz="1100" b="1" i="1" u="sng" spc="-20" dirty="0">
                <a:solidFill>
                  <a:schemeClr val="accent1"/>
                </a:solidFill>
              </a:rPr>
              <a:t>https://dszn.ru/deyatelnost/Socialnye-vyplaty-i-posobiya/-Vyplaty-semyam-s-detmi/Vypiski-i-svedeniya-o-sostoyanii-schetov-poleznye-instrukcii</a:t>
            </a:r>
            <a:endParaRPr lang="ru-RU" sz="1100" b="1" i="1" u="sng" spc="-2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561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>
            <a:extLst>
              <a:ext uri="{FF2B5EF4-FFF2-40B4-BE49-F238E27FC236}">
                <a16:creationId xmlns:a16="http://schemas.microsoft.com/office/drawing/2014/main" xmlns="" id="{CFE782AC-5464-2E4C-9728-AD7E9FA278EB}"/>
              </a:ext>
            </a:extLst>
          </p:cNvPr>
          <p:cNvGrpSpPr/>
          <p:nvPr/>
        </p:nvGrpSpPr>
        <p:grpSpPr>
          <a:xfrm>
            <a:off x="2130952" y="302150"/>
            <a:ext cx="8639601" cy="829371"/>
            <a:chOff x="3508709" y="293735"/>
            <a:chExt cx="1451039" cy="88106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5E5DBB93-08BD-9D49-A01F-9837AE7A4D86}"/>
                </a:ext>
              </a:extLst>
            </p:cNvPr>
            <p:cNvSpPr/>
            <p:nvPr/>
          </p:nvSpPr>
          <p:spPr>
            <a:xfrm>
              <a:off x="3600828" y="311880"/>
              <a:ext cx="1319382" cy="80718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A7F181C3-9C20-7F47-9782-402164164556}"/>
                </a:ext>
              </a:extLst>
            </p:cNvPr>
            <p:cNvSpPr txBox="1"/>
            <p:nvPr/>
          </p:nvSpPr>
          <p:spPr>
            <a:xfrm>
              <a:off x="3508709" y="293735"/>
              <a:ext cx="1451039" cy="8810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rgbClr val="FF0000"/>
                  </a:solidFill>
                  <a:highlight>
                    <a:srgbClr val="BCD6EE"/>
                  </a:highlight>
                </a:rPr>
                <a:t>ШАГ </a:t>
              </a:r>
              <a:r>
                <a:rPr lang="ru-RU" b="1" dirty="0" smtClean="0">
                  <a:solidFill>
                    <a:srgbClr val="FF0000"/>
                  </a:solidFill>
                  <a:highlight>
                    <a:srgbClr val="BCD6EE"/>
                  </a:highlight>
                </a:rPr>
                <a:t>3. </a:t>
              </a:r>
              <a:endParaRPr lang="ru-RU" b="1" dirty="0">
                <a:solidFill>
                  <a:srgbClr val="FF0000"/>
                </a:solidFill>
                <a:highlight>
                  <a:srgbClr val="BCD6EE"/>
                </a:highlight>
              </a:endParaRPr>
            </a:p>
            <a:p>
              <a:pPr algn="ctr"/>
              <a:r>
                <a:rPr lang="ru-RU" b="1" dirty="0" smtClean="0">
                  <a:solidFill>
                    <a:srgbClr val="FF0000"/>
                  </a:solidFill>
                </a:rPr>
                <a:t>Сравниваем  200% годового дохода семьи и объем поступлений на счета</a:t>
              </a:r>
              <a:r>
                <a:rPr lang="ru-RU" sz="1600" b="1" dirty="0" smtClean="0">
                  <a:solidFill>
                    <a:srgbClr val="FF0000"/>
                  </a:solidFill>
                </a:rPr>
                <a:t> </a:t>
              </a:r>
              <a:endParaRPr lang="ru-RU" sz="1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EDDD48D8-20CC-204A-961A-A57B1885C2F0}"/>
              </a:ext>
            </a:extLst>
          </p:cNvPr>
          <p:cNvSpPr txBox="1"/>
          <p:nvPr/>
        </p:nvSpPr>
        <p:spPr>
          <a:xfrm>
            <a:off x="11777715" y="6465939"/>
            <a:ext cx="2446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3</a:t>
            </a:r>
            <a:endParaRPr lang="ru-RU" sz="900" dirty="0"/>
          </a:p>
        </p:txBody>
      </p:sp>
      <p:pic>
        <p:nvPicPr>
          <p:cNvPr id="59" name="Рисунок 58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xmlns="" id="{69D40A49-2728-824F-B936-6A73307F7A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37" y="187232"/>
            <a:ext cx="1363377" cy="51623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8C094627-0355-9948-8251-B6639137B425}"/>
              </a:ext>
            </a:extLst>
          </p:cNvPr>
          <p:cNvSpPr txBox="1"/>
          <p:nvPr/>
        </p:nvSpPr>
        <p:spPr>
          <a:xfrm>
            <a:off x="2926692" y="1715711"/>
            <a:ext cx="18780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3A7A8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≥</a:t>
            </a:r>
            <a:endParaRPr lang="ru-RU" sz="2800" dirty="0">
              <a:solidFill>
                <a:srgbClr val="3A7A8E"/>
              </a:solidFill>
            </a:endParaRPr>
          </a:p>
          <a:p>
            <a:pPr algn="ctr"/>
            <a:endParaRPr lang="ru-RU" sz="2800" dirty="0">
              <a:solidFill>
                <a:srgbClr val="3A7A8E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D27FDC14-9FF7-D24E-BC11-8200EE1CED54}"/>
              </a:ext>
            </a:extLst>
          </p:cNvPr>
          <p:cNvSpPr txBox="1"/>
          <p:nvPr/>
        </p:nvSpPr>
        <p:spPr>
          <a:xfrm>
            <a:off x="6444731" y="1748035"/>
            <a:ext cx="18780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3A7A8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endParaRPr lang="ru-RU" sz="3200" dirty="0">
              <a:solidFill>
                <a:srgbClr val="3A7A8E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FE06431D-A241-6F42-9CBF-0BE7FA51D8D0}"/>
              </a:ext>
            </a:extLst>
          </p:cNvPr>
          <p:cNvSpPr txBox="1"/>
          <p:nvPr/>
        </p:nvSpPr>
        <p:spPr>
          <a:xfrm>
            <a:off x="8150285" y="1715711"/>
            <a:ext cx="2265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3A7A8E"/>
                </a:solidFill>
              </a:rPr>
              <a:t>НАЗНАЧЕНИЕ ПОСОБИЯ НА РЕБЕНКА</a:t>
            </a:r>
            <a:endParaRPr lang="ru-RU" sz="1600" dirty="0">
              <a:solidFill>
                <a:srgbClr val="3A7A8E"/>
              </a:solidFill>
            </a:endParaRPr>
          </a:p>
          <a:p>
            <a:pPr algn="ctr"/>
            <a:endParaRPr lang="ru-RU" sz="1600" dirty="0">
              <a:solidFill>
                <a:srgbClr val="3A7A8E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34C6B385-DFD0-C24A-9837-5AE4DEB67657}"/>
              </a:ext>
            </a:extLst>
          </p:cNvPr>
          <p:cNvSpPr txBox="1"/>
          <p:nvPr/>
        </p:nvSpPr>
        <p:spPr>
          <a:xfrm>
            <a:off x="1389198" y="1719203"/>
            <a:ext cx="22763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3A7A8E"/>
                </a:solidFill>
              </a:rPr>
              <a:t>ОБЩАЯ СУММА ДОХОДА СЕМЬИ </a:t>
            </a:r>
            <a:r>
              <a:rPr lang="ru-RU" sz="1600" b="1" dirty="0" smtClean="0">
                <a:solidFill>
                  <a:srgbClr val="3A7A8E"/>
                </a:solidFill>
              </a:rPr>
              <a:t>ЗА ГОД </a:t>
            </a:r>
            <a:r>
              <a:rPr lang="en-US" sz="1600" b="1" dirty="0" smtClean="0">
                <a:solidFill>
                  <a:srgbClr val="C00000"/>
                </a:solidFill>
              </a:rPr>
              <a:t>X </a:t>
            </a:r>
            <a:r>
              <a:rPr lang="ru-RU" sz="1600" b="1" dirty="0">
                <a:solidFill>
                  <a:srgbClr val="C00000"/>
                </a:solidFill>
              </a:rPr>
              <a:t>2</a:t>
            </a:r>
            <a:endParaRPr lang="ru-RU" sz="1600" dirty="0">
              <a:solidFill>
                <a:srgbClr val="C00000"/>
              </a:solidFill>
            </a:endParaRPr>
          </a:p>
          <a:p>
            <a:pPr algn="ctr"/>
            <a:endParaRPr lang="ru-RU" sz="1600" dirty="0">
              <a:solidFill>
                <a:srgbClr val="3A7A8E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589310A2-EEC8-5E48-A6FD-212D2FECF4CA}"/>
              </a:ext>
            </a:extLst>
          </p:cNvPr>
          <p:cNvSpPr txBox="1"/>
          <p:nvPr/>
        </p:nvSpPr>
        <p:spPr>
          <a:xfrm>
            <a:off x="4180902" y="1501813"/>
            <a:ext cx="28877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3A7A8E"/>
                </a:solidFill>
              </a:rPr>
              <a:t>ОБЩАЯ СУММА</a:t>
            </a:r>
          </a:p>
          <a:p>
            <a:pPr algn="ctr"/>
            <a:r>
              <a:rPr lang="ru-RU" sz="1600" b="1" dirty="0">
                <a:solidFill>
                  <a:srgbClr val="3A7A8E"/>
                </a:solidFill>
              </a:rPr>
              <a:t>ВСЕХ ПОСТУПЛЕНИЙ</a:t>
            </a:r>
          </a:p>
          <a:p>
            <a:pPr algn="ctr"/>
            <a:r>
              <a:rPr lang="ru-RU" sz="1600" b="1" dirty="0">
                <a:solidFill>
                  <a:srgbClr val="3A7A8E"/>
                </a:solidFill>
              </a:rPr>
              <a:t>ПО ВСЕМ </a:t>
            </a:r>
            <a:r>
              <a:rPr lang="ru-RU" sz="1600" b="1" dirty="0" smtClean="0">
                <a:solidFill>
                  <a:srgbClr val="3A7A8E"/>
                </a:solidFill>
              </a:rPr>
              <a:t>СЧЕТАМ ВСЕХ ЧЛЕНОВ СЕМЬИ</a:t>
            </a:r>
            <a:endParaRPr lang="ru-RU" sz="1600" dirty="0">
              <a:solidFill>
                <a:srgbClr val="3A7A8E"/>
              </a:solidFill>
            </a:endParaRPr>
          </a:p>
          <a:p>
            <a:pPr algn="ctr"/>
            <a:endParaRPr lang="ru-RU" sz="1600" dirty="0">
              <a:solidFill>
                <a:srgbClr val="3A7A8E"/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F9D6C0C1-1568-9A41-B3CB-2CD76A4709BA}"/>
              </a:ext>
            </a:extLst>
          </p:cNvPr>
          <p:cNvSpPr/>
          <p:nvPr/>
        </p:nvSpPr>
        <p:spPr>
          <a:xfrm>
            <a:off x="1389198" y="1470718"/>
            <a:ext cx="9154232" cy="1097553"/>
          </a:xfrm>
          <a:prstGeom prst="rect">
            <a:avLst/>
          </a:prstGeom>
          <a:noFill/>
          <a:ln w="6350">
            <a:solidFill>
              <a:srgbClr val="4472C4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8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7878742F-C3B8-2F45-8842-E23E31A5DED7}"/>
              </a:ext>
            </a:extLst>
          </p:cNvPr>
          <p:cNvSpPr txBox="1"/>
          <p:nvPr/>
        </p:nvSpPr>
        <p:spPr>
          <a:xfrm>
            <a:off x="668181" y="3104198"/>
            <a:ext cx="2198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3A7A8E"/>
                </a:solidFill>
              </a:rPr>
              <a:t>ПРИМЕР:</a:t>
            </a:r>
            <a:endParaRPr lang="ru-RU" sz="1600" dirty="0">
              <a:solidFill>
                <a:srgbClr val="3A7A8E"/>
              </a:solidFill>
            </a:endParaRPr>
          </a:p>
          <a:p>
            <a:pPr algn="ctr"/>
            <a:endParaRPr lang="ru-RU" sz="1600" dirty="0">
              <a:solidFill>
                <a:srgbClr val="3A7A8E"/>
              </a:solidFill>
            </a:endParaRPr>
          </a:p>
          <a:p>
            <a:pPr algn="ctr"/>
            <a:endParaRPr lang="ru-RU" sz="1600" dirty="0">
              <a:solidFill>
                <a:srgbClr val="3A7A8E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692612EB-2A4F-6148-AFE1-B93B75387C54}"/>
              </a:ext>
            </a:extLst>
          </p:cNvPr>
          <p:cNvSpPr txBox="1"/>
          <p:nvPr/>
        </p:nvSpPr>
        <p:spPr>
          <a:xfrm>
            <a:off x="1253666" y="3522908"/>
            <a:ext cx="7953944" cy="2456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600" dirty="0"/>
              <a:t>Доход </a:t>
            </a:r>
            <a:r>
              <a:rPr lang="ru-RU" sz="1600" dirty="0" smtClean="0"/>
              <a:t>семьи из 5 чел. за 12 месяцев  </a:t>
            </a:r>
            <a:r>
              <a:rPr lang="ru-RU" sz="1600" dirty="0"/>
              <a:t>– 950 тыс. руб. </a:t>
            </a:r>
            <a:endParaRPr lang="ru-RU" sz="1600" dirty="0" smtClean="0"/>
          </a:p>
          <a:p>
            <a:pPr>
              <a:lnSpc>
                <a:spcPct val="80000"/>
              </a:lnSpc>
            </a:pPr>
            <a:endParaRPr lang="ru-RU" sz="1600" dirty="0" smtClean="0"/>
          </a:p>
          <a:p>
            <a:pPr>
              <a:lnSpc>
                <a:spcPct val="80000"/>
              </a:lnSpc>
            </a:pPr>
            <a:r>
              <a:rPr lang="ru-RU" sz="1600" dirty="0" smtClean="0"/>
              <a:t>200 </a:t>
            </a:r>
            <a:r>
              <a:rPr lang="ru-RU" sz="1600" dirty="0"/>
              <a:t>% от этой суммы (950 тыс. руб. х2) – </a:t>
            </a:r>
            <a:r>
              <a:rPr lang="ru-RU" sz="1600" b="1" dirty="0"/>
              <a:t>1,9 млн руб. </a:t>
            </a:r>
            <a:endParaRPr lang="ru-RU" sz="1600" b="1" dirty="0" smtClean="0"/>
          </a:p>
          <a:p>
            <a:pPr>
              <a:lnSpc>
                <a:spcPct val="80000"/>
              </a:lnSpc>
            </a:pPr>
            <a:endParaRPr lang="ru-RU" sz="1600" b="1" dirty="0"/>
          </a:p>
          <a:p>
            <a:pPr>
              <a:lnSpc>
                <a:spcPct val="80000"/>
              </a:lnSpc>
            </a:pPr>
            <a:r>
              <a:rPr lang="ru-RU" sz="1600" dirty="0"/>
              <a:t>Объем </a:t>
            </a:r>
            <a:r>
              <a:rPr lang="ru-RU" sz="1600" dirty="0" smtClean="0"/>
              <a:t>поступлений на  </a:t>
            </a:r>
            <a:r>
              <a:rPr lang="ru-RU" sz="1600" dirty="0"/>
              <a:t>по счетам составляет </a:t>
            </a:r>
            <a:r>
              <a:rPr lang="ru-RU" sz="1600" b="1" dirty="0"/>
              <a:t>1,5 млн руб</a:t>
            </a:r>
            <a:r>
              <a:rPr lang="ru-RU" sz="1600" b="1" dirty="0" smtClean="0"/>
              <a:t>.</a:t>
            </a:r>
          </a:p>
          <a:p>
            <a:pPr>
              <a:lnSpc>
                <a:spcPct val="80000"/>
              </a:lnSpc>
            </a:pPr>
            <a:endParaRPr lang="ru-RU" sz="1600" b="1" dirty="0"/>
          </a:p>
          <a:p>
            <a:pPr>
              <a:lnSpc>
                <a:spcPct val="80000"/>
              </a:lnSpc>
            </a:pPr>
            <a:r>
              <a:rPr lang="ru-RU" sz="1600" b="1" dirty="0"/>
              <a:t>1,9 млн руб.            1,5 млн руб.              назначение пособия на ребенка </a:t>
            </a:r>
          </a:p>
          <a:p>
            <a:pPr>
              <a:lnSpc>
                <a:spcPct val="80000"/>
              </a:lnSpc>
            </a:pPr>
            <a:endParaRPr lang="ru-RU" sz="1600" dirty="0"/>
          </a:p>
          <a:p>
            <a:pPr>
              <a:lnSpc>
                <a:spcPct val="80000"/>
              </a:lnSpc>
            </a:pPr>
            <a:endParaRPr lang="ru-RU" sz="1600" dirty="0"/>
          </a:p>
          <a:p>
            <a:pPr>
              <a:lnSpc>
                <a:spcPct val="80000"/>
              </a:lnSpc>
            </a:pPr>
            <a:endParaRPr lang="ru-RU" sz="1600" dirty="0"/>
          </a:p>
          <a:p>
            <a:pPr>
              <a:lnSpc>
                <a:spcPct val="80000"/>
              </a:lnSpc>
            </a:pPr>
            <a:endParaRPr lang="ru-RU" sz="1600" dirty="0"/>
          </a:p>
          <a:p>
            <a:pPr>
              <a:lnSpc>
                <a:spcPct val="80000"/>
              </a:lnSpc>
            </a:pPr>
            <a:endParaRPr lang="ru-RU" sz="16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CC3DD7C7-C26D-CE48-94C0-C70CC3FA623C}"/>
              </a:ext>
            </a:extLst>
          </p:cNvPr>
          <p:cNvSpPr txBox="1"/>
          <p:nvPr/>
        </p:nvSpPr>
        <p:spPr>
          <a:xfrm>
            <a:off x="2482328" y="4670374"/>
            <a:ext cx="4032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&gt;</a:t>
            </a:r>
            <a:endParaRPr lang="ru-RU" sz="1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42D53CB3-EA09-CB4A-A2C5-303487801BC3}"/>
              </a:ext>
            </a:extLst>
          </p:cNvPr>
          <p:cNvSpPr txBox="1"/>
          <p:nvPr/>
        </p:nvSpPr>
        <p:spPr>
          <a:xfrm>
            <a:off x="3379917" y="4639596"/>
            <a:ext cx="1878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15372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1451</TotalTime>
  <Words>1319</Words>
  <Application>Microsoft Office PowerPoint</Application>
  <PresentationFormat>Произвольный</PresentationFormat>
  <Paragraphs>121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Вовк Леся Витальевна</dc:creator>
  <cp:lastModifiedBy>beaver</cp:lastModifiedBy>
  <cp:revision>210</cp:revision>
  <cp:lastPrinted>2022-06-02T12:05:55Z</cp:lastPrinted>
  <dcterms:created xsi:type="dcterms:W3CDTF">2022-04-04T08:30:08Z</dcterms:created>
  <dcterms:modified xsi:type="dcterms:W3CDTF">2025-01-22T06:15:48Z</dcterms:modified>
</cp:coreProperties>
</file>