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321" r:id="rId3"/>
    <p:sldId id="336" r:id="rId4"/>
    <p:sldId id="346" r:id="rId5"/>
    <p:sldId id="341" r:id="rId6"/>
    <p:sldId id="344" r:id="rId7"/>
    <p:sldId id="347" r:id="rId8"/>
    <p:sldId id="345" r:id="rId9"/>
    <p:sldId id="348" r:id="rId10"/>
    <p:sldId id="349" r:id="rId11"/>
    <p:sldId id="343" r:id="rId12"/>
    <p:sldId id="339" r:id="rId13"/>
    <p:sldId id="340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02" userDrawn="1">
          <p15:clr>
            <a:srgbClr val="A4A3A4"/>
          </p15:clr>
        </p15:guide>
        <p15:guide id="4" orient="horz" pos="3022" userDrawn="1">
          <p15:clr>
            <a:srgbClr val="A4A3A4"/>
          </p15:clr>
        </p15:guide>
        <p15:guide id="5" orient="horz" pos="4110" userDrawn="1">
          <p15:clr>
            <a:srgbClr val="A4A3A4"/>
          </p15:clr>
        </p15:guide>
        <p15:guide id="6" orient="horz" pos="754" userDrawn="1">
          <p15:clr>
            <a:srgbClr val="A4A3A4"/>
          </p15:clr>
        </p15:guide>
        <p15:guide id="7" pos="5692" userDrawn="1">
          <p15:clr>
            <a:srgbClr val="A4A3A4"/>
          </p15:clr>
        </p15:guide>
        <p15:guide id="8" pos="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  <a:srgbClr val="FF9999"/>
    <a:srgbClr val="FF9933"/>
    <a:srgbClr val="CC99FF"/>
    <a:srgbClr val="00FFCC"/>
    <a:srgbClr val="00FF00"/>
    <a:srgbClr val="9966FF"/>
    <a:srgbClr val="99CC00"/>
    <a:srgbClr val="2F4F9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3537" autoAdjust="0"/>
  </p:normalViewPr>
  <p:slideViewPr>
    <p:cSldViewPr>
      <p:cViewPr varScale="1">
        <p:scale>
          <a:sx n="88" d="100"/>
          <a:sy n="88" d="100"/>
        </p:scale>
        <p:origin x="1349" y="62"/>
      </p:cViewPr>
      <p:guideLst>
        <p:guide orient="horz" pos="2160"/>
        <p:guide pos="2880"/>
        <p:guide orient="horz" pos="3702"/>
        <p:guide orient="horz" pos="3022"/>
        <p:guide orient="horz" pos="4110"/>
        <p:guide orient="horz" pos="754"/>
        <p:guide pos="5692"/>
        <p:guide pos="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3367163408269992E-2"/>
                  <c:y val="-4.6296296296296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B8-4459-9157-CB6471430A3D}"/>
                </c:ext>
              </c:extLst>
            </c:dLbl>
            <c:dLbl>
              <c:idx val="1"/>
              <c:layout>
                <c:manualLayout>
                  <c:x val="-3.1733085713199063E-2"/>
                  <c:y val="-5.5555555555555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B8-4459-9157-CB6471430A3D}"/>
                </c:ext>
              </c:extLst>
            </c:dLbl>
            <c:dLbl>
              <c:idx val="2"/>
              <c:layout>
                <c:manualLayout>
                  <c:x val="-4.1666666666666685E-2"/>
                  <c:y val="-5.5555555555555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B8-4459-9157-CB6471430A3D}"/>
                </c:ext>
              </c:extLst>
            </c:dLbl>
            <c:dLbl>
              <c:idx val="3"/>
              <c:layout>
                <c:manualLayout>
                  <c:x val="-4.4444444444444599E-2"/>
                  <c:y val="-5.5555555555555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B8-4459-9157-CB6471430A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2F4F95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Лист1!$G$9:$G$13</c:f>
              <c:numCache>
                <c:formatCode>General</c:formatCode>
                <c:ptCount val="5"/>
                <c:pt idx="0">
                  <c:v>623</c:v>
                </c:pt>
                <c:pt idx="1">
                  <c:v>496</c:v>
                </c:pt>
                <c:pt idx="2">
                  <c:v>462</c:v>
                </c:pt>
                <c:pt idx="3">
                  <c:v>525</c:v>
                </c:pt>
                <c:pt idx="4">
                  <c:v>457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FB8-4459-9157-CB6471430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181888"/>
        <c:axId val="58474496"/>
      </c:lineChart>
      <c:catAx>
        <c:axId val="58181888"/>
        <c:scaling>
          <c:orientation val="minMax"/>
        </c:scaling>
        <c:delete val="1"/>
        <c:axPos val="b"/>
        <c:majorTickMark val="out"/>
        <c:minorTickMark val="none"/>
        <c:tickLblPos val="none"/>
        <c:crossAx val="58474496"/>
        <c:crosses val="autoZero"/>
        <c:auto val="1"/>
        <c:lblAlgn val="ctr"/>
        <c:lblOffset val="100"/>
        <c:noMultiLvlLbl val="0"/>
      </c:catAx>
      <c:valAx>
        <c:axId val="58474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2F4F95"/>
                </a:solidFill>
              </a:defRPr>
            </a:pPr>
            <a:endParaRPr lang="ru-RU"/>
          </a:p>
        </c:txPr>
        <c:crossAx val="58181888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560112368466987E-3"/>
          <c:y val="4.3739698995090039E-2"/>
          <c:w val="0.99874398876315329"/>
          <c:h val="0.94700109877385741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CC99FF"/>
            </a:solidFill>
          </c:spPr>
          <c:invertIfNegative val="0"/>
          <c:dLbls>
            <c:dLbl>
              <c:idx val="0"/>
              <c:layout>
                <c:manualLayout>
                  <c:x val="-0.34769946196454388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50-47EC-A419-62F7472BE32E}"/>
                </c:ext>
              </c:extLst>
            </c:dLbl>
            <c:dLbl>
              <c:idx val="1"/>
              <c:layout>
                <c:manualLayout>
                  <c:x val="-0.11086069801768057"/>
                  <c:y val="3.9109943903406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50-47EC-A419-62F7472BE32E}"/>
                </c:ext>
              </c:extLst>
            </c:dLbl>
            <c:dLbl>
              <c:idx val="2"/>
              <c:layout>
                <c:manualLayout>
                  <c:x val="-0.19148666021235736"/>
                  <c:y val="3.91099439034057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50-47EC-A419-62F7472BE32E}"/>
                </c:ext>
              </c:extLst>
            </c:dLbl>
            <c:dLbl>
              <c:idx val="3"/>
              <c:layout>
                <c:manualLayout>
                  <c:x val="-8.8184646150427815E-2"/>
                  <c:y val="-1.1732983171021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50-47EC-A419-62F7472BE32E}"/>
                </c:ext>
              </c:extLst>
            </c:dLbl>
            <c:dLbl>
              <c:idx val="4"/>
              <c:layout>
                <c:manualLayout>
                  <c:x val="-0.4761970892123098"/>
                  <c:y val="-7.8219887806812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50-47EC-A419-62F7472BE3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Лист1!$B$179:$B$183</c:f>
              <c:numCache>
                <c:formatCode>General</c:formatCode>
                <c:ptCount val="5"/>
                <c:pt idx="0">
                  <c:v>62</c:v>
                </c:pt>
                <c:pt idx="1">
                  <c:v>22</c:v>
                </c:pt>
                <c:pt idx="2">
                  <c:v>31</c:v>
                </c:pt>
                <c:pt idx="3">
                  <c:v>50</c:v>
                </c:pt>
                <c:pt idx="4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950-47EC-A419-62F7472BE32E}"/>
            </c:ext>
          </c:extLst>
        </c:ser>
        <c:ser>
          <c:idx val="1"/>
          <c:order val="1"/>
          <c:spPr>
            <a:solidFill>
              <a:srgbClr val="00FFCC"/>
            </a:solidFill>
          </c:spPr>
          <c:invertIfNegative val="0"/>
          <c:dLbls>
            <c:dLbl>
              <c:idx val="0"/>
              <c:layout>
                <c:manualLayout>
                  <c:x val="-0.26203437713269973"/>
                  <c:y val="3.9109943903406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50-47EC-A419-62F7472BE32E}"/>
                </c:ext>
              </c:extLst>
            </c:dLbl>
            <c:dLbl>
              <c:idx val="1"/>
              <c:layout>
                <c:manualLayout>
                  <c:x val="-0.13353674988493341"/>
                  <c:y val="-1.1732983171021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50-47EC-A419-62F7472BE32E}"/>
                </c:ext>
              </c:extLst>
            </c:dLbl>
            <c:dLbl>
              <c:idx val="2"/>
              <c:layout>
                <c:manualLayout>
                  <c:x val="-0.10582157538051333"/>
                  <c:y val="-7.8219887806812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50-47EC-A419-62F7472BE32E}"/>
                </c:ext>
              </c:extLst>
            </c:dLbl>
            <c:dLbl>
              <c:idx val="3"/>
              <c:layout>
                <c:manualLayout>
                  <c:x val="-9.3223768787595085E-2"/>
                  <c:y val="-3.9109943903406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950-47EC-A419-62F7472BE32E}"/>
                </c:ext>
              </c:extLst>
            </c:dLbl>
            <c:dLbl>
              <c:idx val="4"/>
              <c:layout>
                <c:manualLayout>
                  <c:x val="-0.3728950751503804"/>
                  <c:y val="-3.9109943903406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950-47EC-A419-62F7472BE3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Лист1!$C$179:$C$183</c:f>
              <c:numCache>
                <c:formatCode>General</c:formatCode>
                <c:ptCount val="5"/>
                <c:pt idx="0">
                  <c:v>43</c:v>
                </c:pt>
                <c:pt idx="1">
                  <c:v>20</c:v>
                </c:pt>
                <c:pt idx="2">
                  <c:v>16</c:v>
                </c:pt>
                <c:pt idx="3">
                  <c:v>26</c:v>
                </c:pt>
                <c:pt idx="4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950-47EC-A419-62F7472BE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gapDepth val="49"/>
        <c:shape val="box"/>
        <c:axId val="62018304"/>
        <c:axId val="62019840"/>
        <c:axId val="0"/>
      </c:bar3DChart>
      <c:catAx>
        <c:axId val="62018304"/>
        <c:scaling>
          <c:orientation val="minMax"/>
        </c:scaling>
        <c:delete val="1"/>
        <c:axPos val="l"/>
        <c:majorTickMark val="out"/>
        <c:minorTickMark val="none"/>
        <c:tickLblPos val="none"/>
        <c:crossAx val="62019840"/>
        <c:crosses val="autoZero"/>
        <c:auto val="1"/>
        <c:lblAlgn val="ctr"/>
        <c:lblOffset val="100"/>
        <c:noMultiLvlLbl val="0"/>
      </c:catAx>
      <c:valAx>
        <c:axId val="620198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2018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463757995143403E-2"/>
          <c:y val="6.6603093483440109E-2"/>
          <c:w val="0.98453624200485657"/>
          <c:h val="0.9111126541495389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66FFCC"/>
            </a:solidFill>
          </c:spPr>
          <c:invertIfNegative val="0"/>
          <c:dLbls>
            <c:dLbl>
              <c:idx val="0"/>
              <c:layout>
                <c:manualLayout>
                  <c:x val="1.0704564572190392E-2"/>
                  <c:y val="-1.9596588033428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85-4686-BBF1-4192BADE2494}"/>
                </c:ext>
              </c:extLst>
            </c:dLbl>
            <c:dLbl>
              <c:idx val="1"/>
              <c:layout>
                <c:manualLayout>
                  <c:x val="2.5195613185836495E-3"/>
                  <c:y val="-7.8386352133713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85-4686-BBF1-4192BADE2494}"/>
                </c:ext>
              </c:extLst>
            </c:dLbl>
            <c:dLbl>
              <c:idx val="2"/>
              <c:layout>
                <c:manualLayout>
                  <c:x val="7.2212214515847521E-3"/>
                  <c:y val="-1.9597205248799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85-4686-BBF1-4192BADE2494}"/>
                </c:ext>
              </c:extLst>
            </c:dLbl>
            <c:dLbl>
              <c:idx val="3"/>
              <c:layout>
                <c:manualLayout>
                  <c:x val="-2.5195613185835584E-3"/>
                  <c:y val="-7.8386352133713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85-4686-BBF1-4192BADE2494}"/>
                </c:ext>
              </c:extLst>
            </c:dLbl>
            <c:dLbl>
              <c:idx val="4"/>
              <c:layout>
                <c:manualLayout>
                  <c:x val="5.5168473344231637E-3"/>
                  <c:y val="-1.9596588033428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85-4686-BBF1-4192BADE2494}"/>
                </c:ext>
              </c:extLst>
            </c:dLbl>
            <c:dLbl>
              <c:idx val="5"/>
              <c:layout>
                <c:manualLayout>
                  <c:x val="2.68759820337423E-3"/>
                  <c:y val="-7.8386352133713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85-4686-BBF1-4192BADE2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Лист1!$B$125:$B$130</c:f>
              <c:numCache>
                <c:formatCode>General</c:formatCode>
                <c:ptCount val="6"/>
                <c:pt idx="0">
                  <c:v>33</c:v>
                </c:pt>
                <c:pt idx="1">
                  <c:v>47</c:v>
                </c:pt>
                <c:pt idx="2">
                  <c:v>23</c:v>
                </c:pt>
                <c:pt idx="3">
                  <c:v>99</c:v>
                </c:pt>
                <c:pt idx="4">
                  <c:v>21</c:v>
                </c:pt>
                <c:pt idx="5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85-4686-BBF1-4192BADE2494}"/>
            </c:ext>
          </c:extLst>
        </c:ser>
        <c:ser>
          <c:idx val="1"/>
          <c:order val="1"/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0156490548669196E-2"/>
                  <c:y val="-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85-4686-BBF1-4192BADE2494}"/>
                </c:ext>
              </c:extLst>
            </c:dLbl>
            <c:dLbl>
              <c:idx val="1"/>
              <c:layout>
                <c:manualLayout>
                  <c:x val="-2.5195613185836495E-3"/>
                  <c:y val="-1.5677270426742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B85-4686-BBF1-4192BADE2494}"/>
                </c:ext>
              </c:extLst>
            </c:dLbl>
            <c:dLbl>
              <c:idx val="2"/>
              <c:layout>
                <c:manualLayout>
                  <c:x val="-2.5195613185836495E-3"/>
                  <c:y val="-2.743522324679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B85-4686-BBF1-4192BADE2494}"/>
                </c:ext>
              </c:extLst>
            </c:dLbl>
            <c:dLbl>
              <c:idx val="4"/>
              <c:layout>
                <c:manualLayout>
                  <c:x val="0"/>
                  <c:y val="-2.7435223246799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B85-4686-BBF1-4192BADE2494}"/>
                </c:ext>
              </c:extLst>
            </c:dLbl>
            <c:dLbl>
              <c:idx val="5"/>
              <c:layout>
                <c:manualLayout>
                  <c:x val="-1.0078245274334598E-2"/>
                  <c:y val="-5.8789764100285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B85-4686-BBF1-4192BADE24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Лист1!$C$125:$C$130</c:f>
              <c:numCache>
                <c:formatCode>General</c:formatCode>
                <c:ptCount val="6"/>
                <c:pt idx="0">
                  <c:v>21</c:v>
                </c:pt>
                <c:pt idx="1">
                  <c:v>24</c:v>
                </c:pt>
                <c:pt idx="2">
                  <c:v>27</c:v>
                </c:pt>
                <c:pt idx="3">
                  <c:v>95</c:v>
                </c:pt>
                <c:pt idx="4">
                  <c:v>14</c:v>
                </c:pt>
                <c:pt idx="5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B85-4686-BBF1-4192BADE24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50"/>
        <c:shape val="cylinder"/>
        <c:axId val="62110720"/>
        <c:axId val="62264064"/>
        <c:axId val="0"/>
      </c:bar3DChart>
      <c:catAx>
        <c:axId val="62110720"/>
        <c:scaling>
          <c:orientation val="minMax"/>
        </c:scaling>
        <c:delete val="1"/>
        <c:axPos val="l"/>
        <c:majorTickMark val="out"/>
        <c:minorTickMark val="none"/>
        <c:tickLblPos val="none"/>
        <c:crossAx val="62264064"/>
        <c:crosses val="autoZero"/>
        <c:auto val="1"/>
        <c:lblAlgn val="ctr"/>
        <c:lblOffset val="100"/>
        <c:noMultiLvlLbl val="0"/>
      </c:catAx>
      <c:valAx>
        <c:axId val="62264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2110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627296587926677E-2"/>
          <c:y val="5.1400554097404488E-2"/>
          <c:w val="0.88337270341207352"/>
          <c:h val="0.8971988918051916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7.8039509867635203E-3"/>
                  <c:y val="0.215105017947598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EF-4626-A91F-D9EDC4A202C9}"/>
                </c:ext>
              </c:extLst>
            </c:dLbl>
            <c:dLbl>
              <c:idx val="1"/>
              <c:layout>
                <c:manualLayout>
                  <c:x val="7.8039509867635203E-3"/>
                  <c:y val="0.119075992078134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EF-4626-A91F-D9EDC4A202C9}"/>
                </c:ext>
              </c:extLst>
            </c:dLbl>
            <c:dLbl>
              <c:idx val="2"/>
              <c:layout>
                <c:manualLayout>
                  <c:x val="1.5607901973527035E-2"/>
                  <c:y val="-1.920580517389270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</a:t>
                    </a:r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EF-4626-A91F-D9EDC4A202C9}"/>
                </c:ext>
              </c:extLst>
            </c:dLbl>
            <c:dLbl>
              <c:idx val="3"/>
              <c:layout>
                <c:manualLayout>
                  <c:x val="7.8039509867635203E-3"/>
                  <c:y val="0.13828179725202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EF-4626-A91F-D9EDC4A202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Лист1!$A$22:$A$25</c:f>
              <c:numCache>
                <c:formatCode>General</c:formatCode>
                <c:ptCount val="4"/>
                <c:pt idx="0">
                  <c:v>374</c:v>
                </c:pt>
                <c:pt idx="1">
                  <c:v>116</c:v>
                </c:pt>
                <c:pt idx="2">
                  <c:v>45</c:v>
                </c:pt>
                <c:pt idx="3">
                  <c:v>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EF-4626-A91F-D9EDC4A202C9}"/>
            </c:ext>
          </c:extLst>
        </c:ser>
        <c:ser>
          <c:idx val="1"/>
          <c:order val="1"/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4.6823705920581134E-3"/>
                  <c:y val="9.6029025869463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EF-4626-A91F-D9EDC4A202C9}"/>
                </c:ext>
              </c:extLst>
            </c:dLbl>
            <c:dLbl>
              <c:idx val="1"/>
              <c:layout>
                <c:manualLayout>
                  <c:x val="4.6823705920581134E-3"/>
                  <c:y val="0.119075992078134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EF-4626-A91F-D9EDC4A202C9}"/>
                </c:ext>
              </c:extLst>
            </c:dLbl>
            <c:dLbl>
              <c:idx val="2"/>
              <c:layout>
                <c:manualLayout>
                  <c:x val="1.8729482368232461E-2"/>
                  <c:y val="-2.6888127243449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EF-4626-A91F-D9EDC4A202C9}"/>
                </c:ext>
              </c:extLst>
            </c:dLbl>
            <c:dLbl>
              <c:idx val="3"/>
              <c:layout>
                <c:manualLayout>
                  <c:x val="4.6823705920581134E-3"/>
                  <c:y val="0.111393670008577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EF-4626-A91F-D9EDC4A202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Лист1!$B$22:$B$25</c:f>
              <c:numCache>
                <c:formatCode>General</c:formatCode>
                <c:ptCount val="4"/>
                <c:pt idx="0">
                  <c:v>312</c:v>
                </c:pt>
                <c:pt idx="1">
                  <c:v>116</c:v>
                </c:pt>
                <c:pt idx="2">
                  <c:v>29</c:v>
                </c:pt>
                <c:pt idx="3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BEF-4626-A91F-D9EDC4A20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8537472"/>
        <c:axId val="58539008"/>
        <c:axId val="0"/>
      </c:bar3DChart>
      <c:catAx>
        <c:axId val="58537472"/>
        <c:scaling>
          <c:orientation val="minMax"/>
        </c:scaling>
        <c:delete val="1"/>
        <c:axPos val="b"/>
        <c:majorTickMark val="out"/>
        <c:minorTickMark val="none"/>
        <c:tickLblPos val="none"/>
        <c:crossAx val="58539008"/>
        <c:crosses val="autoZero"/>
        <c:auto val="1"/>
        <c:lblAlgn val="ctr"/>
        <c:lblOffset val="100"/>
        <c:noMultiLvlLbl val="0"/>
      </c:catAx>
      <c:valAx>
        <c:axId val="58539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2F4F95"/>
                </a:solidFill>
              </a:defRPr>
            </a:pPr>
            <a:endParaRPr lang="ru-RU"/>
          </a:p>
        </c:txPr>
        <c:crossAx val="58537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66932967044066E-2"/>
          <c:y val="7.221386777130584E-2"/>
          <c:w val="0.9664340370911173"/>
          <c:h val="0.92314478285481505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CE0C-4C62-962A-13F65C765D1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CE0C-4C62-962A-13F65C765D1E}"/>
              </c:ext>
            </c:extLst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CE0C-4C62-962A-13F65C765D1E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CE0C-4C62-962A-13F65C765D1E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4-CE0C-4C62-962A-13F65C765D1E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117</a:t>
                    </a:r>
                    <a:r>
                      <a:rPr lang="en-US"/>
                      <a:t>; </a:t>
                    </a:r>
                    <a:r>
                      <a:rPr lang="ru-RU" smtClean="0"/>
                      <a:t>64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0C-4C62-962A-13F65C765D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51</a:t>
                    </a:r>
                    <a:r>
                      <a:rPr lang="en-US"/>
                      <a:t>; </a:t>
                    </a:r>
                    <a:r>
                      <a:rPr lang="ru-RU" smtClean="0"/>
                      <a:t>28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0C-4C62-962A-13F65C765D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  <a:r>
                      <a:rPr lang="en-US"/>
                      <a:t>; </a:t>
                    </a:r>
                    <a:r>
                      <a:rPr lang="ru-RU" smtClean="0"/>
                      <a:t>8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0C-4C62-962A-13F65C765D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Лист1!$B$9:$F$9</c:f>
              <c:numCache>
                <c:formatCode>General</c:formatCode>
                <c:ptCount val="5"/>
                <c:pt idx="0">
                  <c:v>274</c:v>
                </c:pt>
                <c:pt idx="2">
                  <c:v>117</c:v>
                </c:pt>
                <c:pt idx="3">
                  <c:v>51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0C-4C62-962A-13F65C765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777827553210972E-2"/>
          <c:y val="2.6277477854588023E-4"/>
          <c:w val="0.97222222222222221"/>
          <c:h val="0.92129629629629661"/>
        </c:manualLayout>
      </c:layout>
      <c:ofPieChart>
        <c:ofPieType val="bar"/>
        <c:varyColors val="1"/>
        <c:ser>
          <c:idx val="0"/>
          <c:order val="0"/>
          <c:spPr>
            <a:solidFill>
              <a:srgbClr val="00B0F0"/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9187-42A3-948C-DC523937910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9187-42A3-948C-DC523937910C}"/>
              </c:ext>
            </c:extLst>
          </c:dPt>
          <c:dPt>
            <c:idx val="3"/>
            <c:bubble3D val="0"/>
            <c:spPr>
              <a:solidFill>
                <a:srgbClr val="FF9933"/>
              </a:solidFill>
            </c:spPr>
            <c:extLst>
              <c:ext xmlns:c16="http://schemas.microsoft.com/office/drawing/2014/chart" uri="{C3380CC4-5D6E-409C-BE32-E72D297353CC}">
                <c16:uniqueId val="{00000002-9187-42A3-948C-DC523937910C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9187-42A3-948C-DC523937910C}"/>
              </c:ext>
            </c:extLst>
          </c:dPt>
          <c:dLbls>
            <c:dLbl>
              <c:idx val="2"/>
              <c:layout>
                <c:manualLayout>
                  <c:x val="-8.7016093193946167E-2"/>
                  <c:y val="4.629529883224891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105; </a:t>
                    </a:r>
                    <a:r>
                      <a:rPr lang="ru-RU" dirty="0" smtClean="0"/>
                      <a:t>72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2A3-948C-DC523937910C}"/>
                </c:ext>
              </c:extLst>
            </c:dLbl>
            <c:dLbl>
              <c:idx val="3"/>
              <c:layout>
                <c:manualLayout>
                  <c:x val="-9.8996616863359296E-2"/>
                  <c:y val="-1.877512326945688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35; </a:t>
                    </a:r>
                    <a:r>
                      <a:rPr lang="ru-RU" dirty="0" smtClean="0"/>
                      <a:t>24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87-42A3-948C-DC523937910C}"/>
                </c:ext>
              </c:extLst>
            </c:dLbl>
            <c:dLbl>
              <c:idx val="4"/>
              <c:layout>
                <c:manualLayout>
                  <c:x val="-8.2263037081901205E-2"/>
                  <c:y val="5.092598292387159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6; </a:t>
                    </a:r>
                    <a:r>
                      <a:rPr lang="ru-RU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2A3-948C-DC5239379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Лист1!$B$34:$F$34</c:f>
              <c:numCache>
                <c:formatCode>General</c:formatCode>
                <c:ptCount val="5"/>
                <c:pt idx="0">
                  <c:v>359</c:v>
                </c:pt>
                <c:pt idx="2">
                  <c:v>105</c:v>
                </c:pt>
                <c:pt idx="3">
                  <c:v>35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87-42A3-948C-DC52393791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/>
      </c:of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3850453582080626E-2"/>
          <c:y val="2.8252405949256338E-2"/>
          <c:w val="0.9433718101834847"/>
          <c:h val="0.8906583637075515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9933"/>
            </a:solidFill>
          </c:spPr>
          <c:invertIfNegative val="0"/>
          <c:dLbls>
            <c:dLbl>
              <c:idx val="0"/>
              <c:layout>
                <c:manualLayout>
                  <c:x val="9.7982940167141968E-3"/>
                  <c:y val="0.120081220289944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99-4209-85F8-8C03A32D4D22}"/>
                </c:ext>
              </c:extLst>
            </c:dLbl>
            <c:dLbl>
              <c:idx val="1"/>
              <c:layout>
                <c:manualLayout>
                  <c:x val="1.143134301949989E-2"/>
                  <c:y val="9.3813453351518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99-4209-85F8-8C03A32D4D22}"/>
                </c:ext>
              </c:extLst>
            </c:dLbl>
            <c:dLbl>
              <c:idx val="2"/>
              <c:layout>
                <c:manualLayout>
                  <c:x val="1.143134301949989E-2"/>
                  <c:y val="6.3793148279032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99-4209-85F8-8C03A32D4D22}"/>
                </c:ext>
              </c:extLst>
            </c:dLbl>
            <c:dLbl>
              <c:idx val="3"/>
              <c:layout>
                <c:manualLayout>
                  <c:x val="8.1652450139285022E-3"/>
                  <c:y val="9.756599148557970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99-4209-85F8-8C03A32D4D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Лист1!$B$46:$B$49</c:f>
              <c:numCache>
                <c:formatCode>General</c:formatCode>
                <c:ptCount val="4"/>
                <c:pt idx="0">
                  <c:v>269</c:v>
                </c:pt>
                <c:pt idx="1">
                  <c:v>81</c:v>
                </c:pt>
                <c:pt idx="2">
                  <c:v>29</c:v>
                </c:pt>
                <c:pt idx="3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99-4209-85F8-8C03A32D4D22}"/>
            </c:ext>
          </c:extLst>
        </c:ser>
        <c:ser>
          <c:idx val="1"/>
          <c:order val="1"/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6.5321960111427704E-3"/>
                  <c:y val="0.116328682155883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99-4209-85F8-8C03A32D4D22}"/>
                </c:ext>
              </c:extLst>
            </c:dLbl>
            <c:dLbl>
              <c:idx val="1"/>
              <c:layout>
                <c:manualLayout>
                  <c:x val="8.1652450139285595E-3"/>
                  <c:y val="7.5050762681215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99-4209-85F8-8C03A32D4D22}"/>
                </c:ext>
              </c:extLst>
            </c:dLbl>
            <c:dLbl>
              <c:idx val="2"/>
              <c:layout>
                <c:manualLayout>
                  <c:x val="1.3064392022285588E-2"/>
                  <c:y val="-1.1257614402182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99-4209-85F8-8C03A32D4D22}"/>
                </c:ext>
              </c:extLst>
            </c:dLbl>
            <c:dLbl>
              <c:idx val="3"/>
              <c:layout>
                <c:manualLayout>
                  <c:x val="1.7963539030642697E-2"/>
                  <c:y val="-2.251522880436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99-4209-85F8-8C03A32D4D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Лист1!$C$46:$C$49</c:f>
              <c:numCache>
                <c:formatCode>General</c:formatCode>
                <c:ptCount val="4"/>
                <c:pt idx="0">
                  <c:v>195</c:v>
                </c:pt>
                <c:pt idx="1">
                  <c:v>65</c:v>
                </c:pt>
                <c:pt idx="2">
                  <c:v>14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A99-4209-85F8-8C03A32D4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090432"/>
        <c:axId val="61092224"/>
        <c:axId val="0"/>
      </c:bar3DChart>
      <c:catAx>
        <c:axId val="61090432"/>
        <c:scaling>
          <c:orientation val="minMax"/>
        </c:scaling>
        <c:delete val="1"/>
        <c:axPos val="b"/>
        <c:majorTickMark val="out"/>
        <c:minorTickMark val="none"/>
        <c:tickLblPos val="none"/>
        <c:crossAx val="61092224"/>
        <c:crosses val="autoZero"/>
        <c:auto val="1"/>
        <c:lblAlgn val="ctr"/>
        <c:lblOffset val="100"/>
        <c:noMultiLvlLbl val="0"/>
      </c:catAx>
      <c:valAx>
        <c:axId val="610922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1090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43406101469597E-2"/>
          <c:y val="2.8252405949256338E-2"/>
          <c:w val="0.91707889132766751"/>
          <c:h val="0.94601278152556656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9933"/>
            </a:solidFill>
          </c:spPr>
          <c:invertIfNegative val="0"/>
          <c:dLbls>
            <c:dLbl>
              <c:idx val="0"/>
              <c:layout>
                <c:manualLayout>
                  <c:x val="1.5470990552706619E-3"/>
                  <c:y val="0.16406445795428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1A-43FD-BCD9-A9EBED754D7F}"/>
                </c:ext>
              </c:extLst>
            </c:dLbl>
            <c:dLbl>
              <c:idx val="1"/>
              <c:layout>
                <c:manualLayout>
                  <c:x val="7.7354952763533094E-3"/>
                  <c:y val="0.123048343465713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1A-43FD-BCD9-A9EBED754D7F}"/>
                </c:ext>
              </c:extLst>
            </c:dLbl>
            <c:dLbl>
              <c:idx val="3"/>
              <c:layout>
                <c:manualLayout>
                  <c:x val="1.2376792442165295E-2"/>
                  <c:y val="0.131251566363427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1A-43FD-BCD9-A9EBED754D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Лист1!$B$56:$B$59</c:f>
              <c:numCache>
                <c:formatCode>General</c:formatCode>
                <c:ptCount val="4"/>
                <c:pt idx="0">
                  <c:v>105</c:v>
                </c:pt>
                <c:pt idx="1">
                  <c:v>35</c:v>
                </c:pt>
                <c:pt idx="2">
                  <c:v>6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1A-43FD-BCD9-A9EBED754D7F}"/>
            </c:ext>
          </c:extLst>
        </c:ser>
        <c:ser>
          <c:idx val="1"/>
          <c:order val="1"/>
          <c:spPr>
            <a:solidFill>
              <a:srgbClr val="99CC00"/>
            </a:solidFill>
          </c:spPr>
          <c:invertIfNegative val="0"/>
          <c:dLbls>
            <c:dLbl>
              <c:idx val="0"/>
              <c:layout>
                <c:manualLayout>
                  <c:x val="6.188396221082651E-3"/>
                  <c:y val="0.14355640070999875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ru-RU" dirty="0" smtClean="0"/>
                      <a:t>17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1A-43FD-BCD9-A9EBED754D7F}"/>
                </c:ext>
              </c:extLst>
            </c:dLbl>
            <c:dLbl>
              <c:idx val="1"/>
              <c:layout>
                <c:manualLayout>
                  <c:x val="1.2376792442165295E-2"/>
                  <c:y val="9.0235451874856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1A-43FD-BCD9-A9EBED754D7F}"/>
                </c:ext>
              </c:extLst>
            </c:dLbl>
            <c:dLbl>
              <c:idx val="2"/>
              <c:layout>
                <c:manualLayout>
                  <c:x val="4.6412971658119917E-3"/>
                  <c:y val="7.7930617528284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1A-43FD-BCD9-A9EBED754D7F}"/>
                </c:ext>
              </c:extLst>
            </c:dLbl>
            <c:dLbl>
              <c:idx val="3"/>
              <c:layout>
                <c:manualLayout>
                  <c:x val="1.7018089607977283E-2"/>
                  <c:y val="0.188674126647426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1A-43FD-BCD9-A9EBED754D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Лист1!$C$56:$C$59</c:f>
              <c:numCache>
                <c:formatCode>General</c:formatCode>
                <c:ptCount val="4"/>
                <c:pt idx="0">
                  <c:v>119</c:v>
                </c:pt>
                <c:pt idx="1">
                  <c:v>51</c:v>
                </c:pt>
                <c:pt idx="2">
                  <c:v>15</c:v>
                </c:pt>
                <c:pt idx="3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1A-43FD-BCD9-A9EBED754D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057280"/>
        <c:axId val="61071360"/>
        <c:axId val="0"/>
      </c:bar3DChart>
      <c:catAx>
        <c:axId val="61057280"/>
        <c:scaling>
          <c:orientation val="minMax"/>
        </c:scaling>
        <c:delete val="1"/>
        <c:axPos val="b"/>
        <c:majorTickMark val="out"/>
        <c:minorTickMark val="none"/>
        <c:tickLblPos val="none"/>
        <c:crossAx val="61071360"/>
        <c:crosses val="autoZero"/>
        <c:auto val="1"/>
        <c:lblAlgn val="ctr"/>
        <c:lblOffset val="100"/>
        <c:noMultiLvlLbl val="0"/>
      </c:catAx>
      <c:valAx>
        <c:axId val="610713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1057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764778970137124E-2"/>
          <c:y val="2.8252405949256338E-2"/>
          <c:w val="0.9442352210298629"/>
          <c:h val="0.9434951881014876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1.7996866561311782E-3"/>
                  <c:y val="9.25925925925927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DB-4EC1-9C54-2C2EFF932E9E}"/>
                </c:ext>
              </c:extLst>
            </c:dLbl>
            <c:dLbl>
              <c:idx val="1"/>
              <c:layout>
                <c:manualLayout>
                  <c:x val="1.7996866561311782E-3"/>
                  <c:y val="8.333333333333334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DB-4EC1-9C54-2C2EFF932E9E}"/>
                </c:ext>
              </c:extLst>
            </c:dLbl>
            <c:dLbl>
              <c:idx val="2"/>
              <c:layout>
                <c:manualLayout>
                  <c:x val="1.7996866561311782E-3"/>
                  <c:y val="8.3333333333333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DB-4EC1-9C54-2C2EFF932E9E}"/>
                </c:ext>
              </c:extLst>
            </c:dLbl>
            <c:dLbl>
              <c:idx val="3"/>
              <c:layout>
                <c:manualLayout>
                  <c:x val="0"/>
                  <c:y val="7.4074074074074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DB-4EC1-9C54-2C2EFF932E9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DB-4EC1-9C54-2C2EFF932E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Лист1!$A$37:$A$43</c:f>
              <c:numCache>
                <c:formatCode>General</c:formatCode>
                <c:ptCount val="7"/>
                <c:pt idx="0">
                  <c:v>222</c:v>
                </c:pt>
                <c:pt idx="1">
                  <c:v>61</c:v>
                </c:pt>
                <c:pt idx="2">
                  <c:v>46</c:v>
                </c:pt>
                <c:pt idx="3">
                  <c:v>82</c:v>
                </c:pt>
                <c:pt idx="4">
                  <c:v>6</c:v>
                </c:pt>
                <c:pt idx="5">
                  <c:v>7</c:v>
                </c:pt>
                <c:pt idx="6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DB-4EC1-9C54-2C2EFF932E9E}"/>
            </c:ext>
          </c:extLst>
        </c:ser>
        <c:ser>
          <c:idx val="1"/>
          <c:order val="1"/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3.5993733122623617E-3"/>
                  <c:y val="8.7962962962963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DB-4EC1-9C54-2C2EFF932E9E}"/>
                </c:ext>
              </c:extLst>
            </c:dLbl>
            <c:dLbl>
              <c:idx val="1"/>
              <c:layout>
                <c:manualLayout>
                  <c:x val="0"/>
                  <c:y val="9.722222222222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DB-4EC1-9C54-2C2EFF932E9E}"/>
                </c:ext>
              </c:extLst>
            </c:dLbl>
            <c:dLbl>
              <c:idx val="2"/>
              <c:layout>
                <c:manualLayout>
                  <c:x val="-1.7996866561311782E-3"/>
                  <c:y val="7.870370370370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DB-4EC1-9C54-2C2EFF932E9E}"/>
                </c:ext>
              </c:extLst>
            </c:dLbl>
            <c:dLbl>
              <c:idx val="3"/>
              <c:layout>
                <c:manualLayout>
                  <c:x val="-1.7996866561311782E-3"/>
                  <c:y val="0.134259259259259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DB-4EC1-9C54-2C2EFF932E9E}"/>
                </c:ext>
              </c:extLst>
            </c:dLbl>
            <c:dLbl>
              <c:idx val="5"/>
              <c:layout>
                <c:manualLayout>
                  <c:x val="5.399059968393541E-3"/>
                  <c:y val="-4.6296296296296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DB-4EC1-9C54-2C2EFF932E9E}"/>
                </c:ext>
              </c:extLst>
            </c:dLbl>
            <c:dLbl>
              <c:idx val="6"/>
              <c:layout>
                <c:manualLayout>
                  <c:x val="1.619717990518062E-2"/>
                  <c:y val="-4.6296296296296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6DB-4EC1-9C54-2C2EFF932E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Лист1!$B$37:$B$43</c:f>
              <c:numCache>
                <c:formatCode>General</c:formatCode>
                <c:ptCount val="7"/>
                <c:pt idx="0">
                  <c:v>185</c:v>
                </c:pt>
                <c:pt idx="1">
                  <c:v>43</c:v>
                </c:pt>
                <c:pt idx="2">
                  <c:v>29</c:v>
                </c:pt>
                <c:pt idx="3">
                  <c:v>68</c:v>
                </c:pt>
                <c:pt idx="4">
                  <c:v>6</c:v>
                </c:pt>
                <c:pt idx="5">
                  <c:v>12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6DB-4EC1-9C54-2C2EFF932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277696"/>
        <c:axId val="61279232"/>
        <c:axId val="0"/>
      </c:bar3DChart>
      <c:catAx>
        <c:axId val="61277696"/>
        <c:scaling>
          <c:orientation val="minMax"/>
        </c:scaling>
        <c:delete val="1"/>
        <c:axPos val="b"/>
        <c:majorTickMark val="out"/>
        <c:minorTickMark val="none"/>
        <c:tickLblPos val="none"/>
        <c:crossAx val="61279232"/>
        <c:crosses val="autoZero"/>
        <c:auto val="1"/>
        <c:lblAlgn val="ctr"/>
        <c:lblOffset val="100"/>
        <c:noMultiLvlLbl val="0"/>
      </c:catAx>
      <c:valAx>
        <c:axId val="61279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70C0"/>
                </a:solidFill>
              </a:defRPr>
            </a:pPr>
            <a:endParaRPr lang="ru-RU"/>
          </a:p>
        </c:txPr>
        <c:crossAx val="61277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771006761293964E-2"/>
          <c:y val="5.1400554097404488E-2"/>
          <c:w val="0.85408885246772026"/>
          <c:h val="0.9257228238538960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996925460118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80-400C-9DD6-0E1B023AC254}"/>
                </c:ext>
              </c:extLst>
            </c:dLbl>
            <c:dLbl>
              <c:idx val="1"/>
              <c:layout>
                <c:manualLayout>
                  <c:x val="0"/>
                  <c:y val="8.2471816717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80-400C-9DD6-0E1B023AC254}"/>
                </c:ext>
              </c:extLst>
            </c:dLbl>
            <c:dLbl>
              <c:idx val="2"/>
              <c:layout>
                <c:manualLayout>
                  <c:x val="1.5747258241147824E-3"/>
                  <c:y val="9.7466692484615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80-400C-9DD6-0E1B023AC254}"/>
                </c:ext>
              </c:extLst>
            </c:dLbl>
            <c:dLbl>
              <c:idx val="3"/>
              <c:layout>
                <c:manualLayout>
                  <c:x val="-1.5747258241147824E-3"/>
                  <c:y val="7.872309777603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80-400C-9DD6-0E1B023AC254}"/>
                </c:ext>
              </c:extLst>
            </c:dLbl>
            <c:dLbl>
              <c:idx val="6"/>
              <c:layout>
                <c:manualLayout>
                  <c:x val="-1.5747258241147824E-3"/>
                  <c:y val="6.3728222009171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80-400C-9DD6-0E1B023AC2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Лист1!$B$78:$B$84</c:f>
              <c:numCache>
                <c:formatCode>General</c:formatCode>
                <c:ptCount val="7"/>
                <c:pt idx="0">
                  <c:v>143</c:v>
                </c:pt>
                <c:pt idx="1">
                  <c:v>34</c:v>
                </c:pt>
                <c:pt idx="2">
                  <c:v>57</c:v>
                </c:pt>
                <c:pt idx="3">
                  <c:v>22</c:v>
                </c:pt>
                <c:pt idx="4">
                  <c:v>5</c:v>
                </c:pt>
                <c:pt idx="5">
                  <c:v>7</c:v>
                </c:pt>
                <c:pt idx="6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80-400C-9DD6-0E1B023AC254}"/>
            </c:ext>
          </c:extLst>
        </c:ser>
        <c:ser>
          <c:idx val="1"/>
          <c:order val="1"/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3.1494516482295644E-3"/>
                  <c:y val="0.11246156825147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80-400C-9DD6-0E1B023AC254}"/>
                </c:ext>
              </c:extLst>
            </c:dLbl>
            <c:dLbl>
              <c:idx val="1"/>
              <c:layout>
                <c:manualLayout>
                  <c:x val="3.1494516482295644E-3"/>
                  <c:y val="7.872309777603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80-400C-9DD6-0E1B023AC254}"/>
                </c:ext>
              </c:extLst>
            </c:dLbl>
            <c:dLbl>
              <c:idx val="2"/>
              <c:layout>
                <c:manualLayout>
                  <c:x val="-1.5747258241147824E-3"/>
                  <c:y val="9.7466692484615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80-400C-9DD6-0E1B023AC254}"/>
                </c:ext>
              </c:extLst>
            </c:dLbl>
            <c:dLbl>
              <c:idx val="3"/>
              <c:layout>
                <c:manualLayout>
                  <c:x val="5.7739279875120616E-17"/>
                  <c:y val="9.3717973542899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D80-400C-9DD6-0E1B023AC254}"/>
                </c:ext>
              </c:extLst>
            </c:dLbl>
            <c:dLbl>
              <c:idx val="6"/>
              <c:layout>
                <c:manualLayout>
                  <c:x val="0"/>
                  <c:y val="7.1225659892603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D80-400C-9DD6-0E1B023AC2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Лист1!$C$78:$C$84</c:f>
              <c:numCache>
                <c:formatCode>General</c:formatCode>
                <c:ptCount val="7"/>
                <c:pt idx="0">
                  <c:v>123</c:v>
                </c:pt>
                <c:pt idx="1">
                  <c:v>22</c:v>
                </c:pt>
                <c:pt idx="2">
                  <c:v>25</c:v>
                </c:pt>
                <c:pt idx="3">
                  <c:v>20</c:v>
                </c:pt>
                <c:pt idx="4">
                  <c:v>6</c:v>
                </c:pt>
                <c:pt idx="5">
                  <c:v>10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D80-400C-9DD6-0E1B023AC2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265408"/>
        <c:axId val="61266944"/>
        <c:axId val="0"/>
      </c:bar3DChart>
      <c:catAx>
        <c:axId val="61265408"/>
        <c:scaling>
          <c:orientation val="minMax"/>
        </c:scaling>
        <c:delete val="1"/>
        <c:axPos val="b"/>
        <c:majorTickMark val="out"/>
        <c:minorTickMark val="none"/>
        <c:tickLblPos val="none"/>
        <c:crossAx val="61266944"/>
        <c:crosses val="autoZero"/>
        <c:auto val="1"/>
        <c:lblAlgn val="ctr"/>
        <c:lblOffset val="100"/>
        <c:noMultiLvlLbl val="0"/>
      </c:catAx>
      <c:valAx>
        <c:axId val="61266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1265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35548356262303"/>
          <c:y val="4.3518958956238127E-2"/>
          <c:w val="0.84207323400125345"/>
          <c:h val="0.873407628884660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8.2704765787804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CDB-4DFC-9DF9-72ABBF08FA2C}"/>
                </c:ext>
              </c:extLst>
            </c:dLbl>
            <c:dLbl>
              <c:idx val="1"/>
              <c:layout>
                <c:manualLayout>
                  <c:x val="0"/>
                  <c:y val="6.1129609495333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DB-4DFC-9DF9-72ABBF08FA2C}"/>
                </c:ext>
              </c:extLst>
            </c:dLbl>
            <c:dLbl>
              <c:idx val="2"/>
              <c:layout>
                <c:manualLayout>
                  <c:x val="1.6638612481212781E-3"/>
                  <c:y val="6.8321328259490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DB-4DFC-9DF9-72ABBF08FA2C}"/>
                </c:ext>
              </c:extLst>
            </c:dLbl>
            <c:dLbl>
              <c:idx val="3"/>
              <c:layout>
                <c:manualLayout>
                  <c:x val="3.327722496242619E-3"/>
                  <c:y val="7.551304702364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DB-4DFC-9DF9-72ABBF08FA2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DB-4DFC-9DF9-72ABBF08FA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Лист1!$B$100:$B$106</c:f>
              <c:numCache>
                <c:formatCode>General</c:formatCode>
                <c:ptCount val="7"/>
                <c:pt idx="0">
                  <c:v>49</c:v>
                </c:pt>
                <c:pt idx="1">
                  <c:v>12</c:v>
                </c:pt>
                <c:pt idx="2">
                  <c:v>25</c:v>
                </c:pt>
                <c:pt idx="3">
                  <c:v>29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DB-4DFC-9DF9-72ABBF08FA2C}"/>
            </c:ext>
          </c:extLst>
        </c:ser>
        <c:ser>
          <c:idx val="1"/>
          <c:order val="1"/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9915837443638414E-3"/>
                  <c:y val="6.8321328259490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DB-4DFC-9DF9-72ABBF08FA2C}"/>
                </c:ext>
              </c:extLst>
            </c:dLbl>
            <c:dLbl>
              <c:idx val="1"/>
              <c:layout>
                <c:manualLayout>
                  <c:x val="3.3277224962425583E-3"/>
                  <c:y val="6.8321328259490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DB-4DFC-9DF9-72ABBF08FA2C}"/>
                </c:ext>
              </c:extLst>
            </c:dLbl>
            <c:dLbl>
              <c:idx val="2"/>
              <c:layout>
                <c:manualLayout>
                  <c:x val="0"/>
                  <c:y val="7.551304702364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DB-4DFC-9DF9-72ABBF08FA2C}"/>
                </c:ext>
              </c:extLst>
            </c:dLbl>
            <c:dLbl>
              <c:idx val="3"/>
              <c:layout>
                <c:manualLayout>
                  <c:x val="0"/>
                  <c:y val="6.4725468877412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DB-4DFC-9DF9-72ABBF08FA2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CDB-4DFC-9DF9-72ABBF08FA2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CDB-4DFC-9DF9-72ABBF08FA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Лист1!$C$100:$C$106</c:f>
              <c:numCache>
                <c:formatCode>General</c:formatCode>
                <c:ptCount val="7"/>
                <c:pt idx="0">
                  <c:v>62</c:v>
                </c:pt>
                <c:pt idx="1">
                  <c:v>7</c:v>
                </c:pt>
                <c:pt idx="2">
                  <c:v>43</c:v>
                </c:pt>
                <c:pt idx="3">
                  <c:v>23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CDB-4DFC-9DF9-72ABBF08F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518976"/>
        <c:axId val="61520512"/>
        <c:axId val="0"/>
      </c:bar3DChart>
      <c:catAx>
        <c:axId val="61518976"/>
        <c:scaling>
          <c:orientation val="minMax"/>
        </c:scaling>
        <c:delete val="1"/>
        <c:axPos val="b"/>
        <c:majorTickMark val="out"/>
        <c:minorTickMark val="none"/>
        <c:tickLblPos val="none"/>
        <c:crossAx val="61520512"/>
        <c:crosses val="autoZero"/>
        <c:auto val="1"/>
        <c:lblAlgn val="ctr"/>
        <c:lblOffset val="100"/>
        <c:noMultiLvlLbl val="0"/>
      </c:catAx>
      <c:valAx>
        <c:axId val="61520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1518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DBB5F-1AF1-46E8-B83C-595B159A311C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13482-680A-492B-BAFC-BB64D0F0CD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943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BA92B-A659-4D46-AE54-3ABACF305249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13EFE-2687-45CF-9E33-BEE307B7C1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1457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BF3F1B-5947-4679-B43E-693309D0A1EF}" type="slidenum">
              <a:rPr lang="ru-RU" smtClean="0">
                <a:latin typeface="Arial" charset="0"/>
              </a:rPr>
              <a:pPr/>
              <a:t>1</a:t>
            </a:fld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749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9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13EFE-2687-45CF-9E33-BEE307B7C11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9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0E-B2CE-482D-AEF5-9C266BB9FE85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9457-80FE-4B4A-A5B4-5FDA9D05CCB8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C0E8-46BD-4523-9E7A-2CBE58658B74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123F-4E28-47BF-AF15-177F1FBA468F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0151-C923-44F5-BFB6-D69FC472F295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8930-CC50-4B8A-B797-8BAA1D2F2A5D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9D7-C7ED-4A24-B621-9E5E27EAC094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438B-F007-4B00-A302-D2E5DE35C4FA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EC87-84A9-4613-8FCD-765108049B88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BC92-8DE9-4357-B74C-D045EE48A2FC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502A-EC1D-49FE-82C5-9EA0C8331C1B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11000"/>
                <a:lumOff val="89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7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8594DE-BE30-41AD-A8C7-DD1478C71DD1}" type="datetime1">
              <a:rPr lang="ru-RU" smtClean="0"/>
              <a:pPr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7C7314-CEC5-44B8-AA44-1A2416F95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9553" y="1785927"/>
            <a:ext cx="81369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340" algn="ctr">
              <a:spcAft>
                <a:spcPts val="0"/>
              </a:spcAft>
            </a:pPr>
            <a:endParaRPr lang="ru-RU" sz="4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80340" algn="ctr">
              <a:spcAft>
                <a:spcPts val="0"/>
              </a:spcAft>
            </a:pPr>
            <a:r>
              <a:rPr lang="ru-RU" sz="4000" b="1" dirty="0" smtClean="0">
                <a:solidFill>
                  <a:schemeClr val="bg1"/>
                </a:solidFill>
              </a:rPr>
              <a:t>«Анализ производственного травматизма в хозяйствующих субъектах города Москвы за аналогичный период (12 месяцев) 2016 – 2017 года»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5143512"/>
            <a:ext cx="1390630" cy="14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29"/>
          <a:stretch/>
        </p:blipFill>
        <p:spPr>
          <a:xfrm>
            <a:off x="0" y="0"/>
            <a:ext cx="9144000" cy="12687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46" t="6622" r="22004" b="69356"/>
          <a:stretch/>
        </p:blipFill>
        <p:spPr>
          <a:xfrm>
            <a:off x="3707904" y="491037"/>
            <a:ext cx="288032" cy="3600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3813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2F4F95"/>
                </a:solidFill>
              </a:rPr>
              <a:t>Руководитель Государственной инспекции труда в городе Москве  Губин Сергей Юрьевич</a:t>
            </a:r>
            <a:endParaRPr lang="ru-RU" b="1" dirty="0">
              <a:solidFill>
                <a:srgbClr val="2F4F95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2F4F9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75856" y="116632"/>
            <a:ext cx="5868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Сравнительный анализ производственного травматизма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7158" y="192880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-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196752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уровня производственного травматизма </a:t>
            </a:r>
            <a:r>
              <a:rPr lang="ru-RU" b="1" dirty="0" smtClean="0">
                <a:solidFill>
                  <a:srgbClr val="0070C0"/>
                </a:solidFill>
              </a:rPr>
              <a:t>в организациях города Москвы, осуществляющих свою деятельность в других субъектах РФ 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 2016 года и 2017 года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21328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Отраслевая принадлежность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4797152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строительство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7704" y="4797152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производство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43808" y="4653136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торговля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4725144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99992" y="4725144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2080" y="4797152"/>
            <a:ext cx="461665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здравоохранение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16216" y="5085184"/>
            <a:ext cx="492443" cy="93610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3203848" y="2492896"/>
          <a:ext cx="259228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80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Диаграмма 23"/>
          <p:cNvGraphicFramePr/>
          <p:nvPr/>
        </p:nvGraphicFramePr>
        <p:xfrm>
          <a:off x="467544" y="2057400"/>
          <a:ext cx="763284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2F4F9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Сравнительный анализ производственного травматизма</a:t>
            </a: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928662" y="1214422"/>
            <a:ext cx="72866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уровня производственного травматизма</a:t>
            </a:r>
            <a:endParaRPr lang="ru-RU" sz="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 двенадцать месяцев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2016 года и 2017 года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57422" y="2428868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Причины несчастных случаев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034" y="3286124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Неудовлетворительная организация производства работ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2844" y="3857628"/>
            <a:ext cx="3214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Нарушение  правил техники безопасности и дисциплины труда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5214950"/>
            <a:ext cx="3357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Неприменение работниками СИЗ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4572008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Нарушение технологии производства работ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5643578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Нарушение правил дорожного движения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3275856" y="3068960"/>
          <a:ext cx="5040560" cy="324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Скругленный прямоугольник 16"/>
          <p:cNvSpPr/>
          <p:nvPr/>
        </p:nvSpPr>
        <p:spPr>
          <a:xfrm>
            <a:off x="251520" y="6309320"/>
            <a:ext cx="1008112" cy="288032"/>
          </a:xfrm>
          <a:prstGeom prst="roundRect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2017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75656" y="6309320"/>
            <a:ext cx="1008112" cy="288032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2016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2F4F9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Сравнительный анализ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производственного травматизма</a:t>
            </a: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928662" y="1214422"/>
            <a:ext cx="72866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уровня производственного травматизма</a:t>
            </a:r>
            <a:endParaRPr lang="ru-RU" sz="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 двенадцать месяцев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2016 года и 2017 года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314324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070C0"/>
                </a:solidFill>
              </a:rPr>
              <a:t>Падение с высоты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3571876"/>
            <a:ext cx="3357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0070C0"/>
                </a:solidFill>
              </a:rPr>
              <a:t>Обрушение зданий, сооружений, </a:t>
            </a:r>
          </a:p>
          <a:p>
            <a:pPr algn="r"/>
            <a:r>
              <a:rPr lang="ru-RU" sz="1600" b="1" dirty="0" smtClean="0">
                <a:solidFill>
                  <a:srgbClr val="0070C0"/>
                </a:solidFill>
              </a:rPr>
              <a:t>осыпь земляных масс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4143380"/>
            <a:ext cx="3714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Воздействие движущихся механизмов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20" y="4572008"/>
            <a:ext cx="357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0070C0"/>
                </a:solidFill>
              </a:rPr>
              <a:t>Поражение электрическим током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71802" y="50720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070C0"/>
                </a:solidFill>
              </a:rPr>
              <a:t>ДТП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596" y="5572140"/>
            <a:ext cx="350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70C0"/>
                </a:solidFill>
              </a:rPr>
              <a:t>Противоправные действия третьих лиц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5984" y="2214554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Виды несчастных случаев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3779912" y="2852936"/>
          <a:ext cx="504056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683568" y="6165304"/>
            <a:ext cx="1080120" cy="288032"/>
          </a:xfrm>
          <a:prstGeom prst="round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2017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79712" y="6165304"/>
            <a:ext cx="1080120" cy="288032"/>
          </a:xfrm>
          <a:prstGeom prst="roundRect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2016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034" y="1445875"/>
            <a:ext cx="8001056" cy="1938992"/>
          </a:xfrm>
          <a:prstGeom prst="rect">
            <a:avLst/>
          </a:prstGeom>
          <a:solidFill>
            <a:srgbClr val="99CC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F4F95"/>
                </a:solidFill>
              </a:rPr>
              <a:t>В 2017 году </a:t>
            </a:r>
          </a:p>
          <a:p>
            <a:pPr algn="ctr"/>
            <a:r>
              <a:rPr lang="ru-RU" sz="2400" b="1" dirty="0" smtClean="0">
                <a:solidFill>
                  <a:srgbClr val="2F4F95"/>
                </a:solidFill>
              </a:rPr>
              <a:t>Государственной инспекцией труда для снижения уровня производственного травматизма  было проведено 62 проверки в организациях  где произошли несчастные случаи, в том числе со смертельным исходом</a:t>
            </a:r>
            <a:endParaRPr lang="ru-RU" sz="2400" b="1" dirty="0">
              <a:solidFill>
                <a:srgbClr val="2F4F9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714752"/>
            <a:ext cx="8064896" cy="830997"/>
          </a:xfrm>
          <a:prstGeom prst="rect">
            <a:avLst/>
          </a:prstGeom>
          <a:solidFill>
            <a:srgbClr val="99CC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F4F95"/>
                </a:solidFill>
              </a:rPr>
              <a:t>Выявлено более 200 </a:t>
            </a:r>
            <a:r>
              <a:rPr lang="ru-RU" sz="2400" b="1" dirty="0">
                <a:solidFill>
                  <a:srgbClr val="2F4F95"/>
                </a:solidFill>
              </a:rPr>
              <a:t>различных нарушений трудового </a:t>
            </a:r>
            <a:r>
              <a:rPr lang="ru-RU" sz="2400" b="1" dirty="0" smtClean="0">
                <a:solidFill>
                  <a:srgbClr val="2F4F95"/>
                </a:solidFill>
              </a:rPr>
              <a:t>законодательства в области охраны труда</a:t>
            </a:r>
            <a:endParaRPr lang="ru-RU" sz="2400" b="1" dirty="0">
              <a:solidFill>
                <a:srgbClr val="2F4F95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2F4F9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j-lt"/>
              </a:rPr>
              <a:t>Меры принятые Государственной инспекцией труда в городе Москве для снижения травматизма в 2017 году</a:t>
            </a: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67544" y="5000636"/>
            <a:ext cx="8064896" cy="707886"/>
          </a:xfrm>
          <a:prstGeom prst="rect">
            <a:avLst/>
          </a:prstGeom>
          <a:solidFill>
            <a:srgbClr val="FFCCCC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>
                <a:solidFill>
                  <a:srgbClr val="2F4F95"/>
                </a:solidFill>
              </a:defRPr>
            </a:lvl1pPr>
          </a:lstStyle>
          <a:p>
            <a:r>
              <a:rPr lang="ru-RU" dirty="0" smtClean="0"/>
              <a:t>Приняты </a:t>
            </a:r>
            <a:r>
              <a:rPr lang="ru-RU" dirty="0"/>
              <a:t>решения о наложении административных наказаний в виде штрафа на общую сумму более </a:t>
            </a:r>
            <a:r>
              <a:rPr lang="ru-RU" dirty="0" smtClean="0"/>
              <a:t>60 </a:t>
            </a:r>
            <a:r>
              <a:rPr lang="ru-RU" dirty="0"/>
              <a:t>млн руб.</a:t>
            </a:r>
          </a:p>
        </p:txBody>
      </p:sp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4">
                <a:lumMod val="60000"/>
                <a:lumOff val="40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7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Уровень производственного травматизма </a:t>
            </a: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27584" y="1196752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Производственный травматизм в организациях города Москвы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043608" y="5445224"/>
          <a:ext cx="6960100" cy="1018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5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33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757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Всего произошло</a:t>
                      </a:r>
                    </a:p>
                    <a:p>
                      <a:pPr algn="ctr"/>
                      <a:r>
                        <a:rPr lang="ru-RU" sz="1200" b="1" dirty="0" smtClean="0"/>
                        <a:t>несчастных</a:t>
                      </a:r>
                      <a:r>
                        <a:rPr lang="ru-RU" sz="1200" b="1" baseline="0" dirty="0" smtClean="0"/>
                        <a:t> случаев  на производстве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623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496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462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525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457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259632" y="450912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F4F95"/>
                </a:solidFill>
              </a:rPr>
              <a:t>  2013</a:t>
            </a:r>
            <a:endParaRPr lang="ru-RU" sz="1600" b="1" dirty="0">
              <a:solidFill>
                <a:srgbClr val="2F4F95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71800" y="450912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F4F95"/>
                </a:solidFill>
              </a:rPr>
              <a:t>  2014</a:t>
            </a:r>
            <a:endParaRPr lang="ru-RU" sz="1600" b="1" dirty="0">
              <a:solidFill>
                <a:srgbClr val="2F4F95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11960" y="450912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F4F95"/>
                </a:solidFill>
              </a:rPr>
              <a:t>  2015</a:t>
            </a:r>
            <a:endParaRPr lang="ru-RU" sz="1600" b="1" dirty="0">
              <a:solidFill>
                <a:srgbClr val="2F4F95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6136" y="450912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F4F95"/>
                </a:solidFill>
              </a:rPr>
              <a:t>  2016</a:t>
            </a:r>
            <a:endParaRPr lang="ru-RU" sz="1600" b="1" dirty="0">
              <a:solidFill>
                <a:srgbClr val="2F4F95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6296" y="450912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F4F95"/>
                </a:solidFill>
              </a:rPr>
              <a:t>  2017</a:t>
            </a:r>
            <a:endParaRPr lang="ru-RU" sz="1600" b="1" dirty="0">
              <a:solidFill>
                <a:srgbClr val="2F4F95"/>
              </a:solidFill>
            </a:endParaRPr>
          </a:p>
        </p:txBody>
      </p:sp>
      <p:graphicFrame>
        <p:nvGraphicFramePr>
          <p:cNvPr id="27" name="Диаграмма 26"/>
          <p:cNvGraphicFramePr/>
          <p:nvPr/>
        </p:nvGraphicFramePr>
        <p:xfrm>
          <a:off x="539552" y="2057400"/>
          <a:ext cx="79928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2F4F9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Сравнительный анализ травматизма</a:t>
            </a: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1071538" y="1142984"/>
            <a:ext cx="70008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уровня несчастных случаев </a:t>
            </a:r>
            <a:endParaRPr lang="ru-RU" sz="9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на производстве за двенадцать месяцев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2016 года и 2017 года</a:t>
            </a:r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214414" y="2071678"/>
          <a:ext cx="6309913" cy="21002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4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769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2F4F95"/>
                          </a:solidFill>
                        </a:rPr>
                        <a:t>2016</a:t>
                      </a:r>
                      <a:endParaRPr lang="ru-RU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2F4F95"/>
                          </a:solidFill>
                        </a:rPr>
                        <a:t>2017</a:t>
                      </a:r>
                      <a:endParaRPr lang="ru-RU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6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2F4F95"/>
                          </a:solidFill>
                        </a:rPr>
                        <a:t>Всего:</a:t>
                      </a:r>
                      <a:endParaRPr lang="ru-RU" sz="2400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2F4F95"/>
                          </a:solidFill>
                        </a:rPr>
                        <a:t>525</a:t>
                      </a:r>
                      <a:endParaRPr lang="ru-RU" sz="2400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2F4F95"/>
                          </a:solidFill>
                        </a:rPr>
                        <a:t>%</a:t>
                      </a:r>
                      <a:endParaRPr lang="ru-RU" sz="2400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2F4F95"/>
                          </a:solidFill>
                        </a:rPr>
                        <a:t>457</a:t>
                      </a:r>
                      <a:endParaRPr lang="ru-RU" sz="2400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2F4F95"/>
                          </a:solidFill>
                        </a:rPr>
                        <a:t>%</a:t>
                      </a:r>
                      <a:endParaRPr lang="ru-RU" sz="2400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76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тяжелых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374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71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312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68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76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смертельных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116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22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116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25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76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групповых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35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29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7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142976" y="5429264"/>
          <a:ext cx="6524628" cy="1010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74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2F4F95"/>
                          </a:solidFill>
                        </a:rPr>
                        <a:t>Всего погибло человек</a:t>
                      </a:r>
                      <a:endParaRPr lang="ru-RU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2F4F95"/>
                          </a:solidFill>
                        </a:rPr>
                        <a:t>224</a:t>
                      </a:r>
                      <a:endParaRPr lang="ru-RU" sz="2000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2F4F95"/>
                          </a:solidFill>
                        </a:rPr>
                        <a:t>155</a:t>
                      </a:r>
                      <a:endParaRPr lang="ru-RU" sz="2000" b="1" dirty="0">
                        <a:solidFill>
                          <a:srgbClr val="2F4F9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71604" y="4357694"/>
            <a:ext cx="6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уровня смертельного травматизма</a:t>
            </a:r>
            <a:endParaRPr lang="ru-RU" sz="9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на производстве за шесть месяцев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2016 года и 2017года</a:t>
            </a:r>
            <a:endParaRPr lang="ru-R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456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4">
                <a:lumMod val="60000"/>
                <a:lumOff val="40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7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Уровень производственного травматизма </a:t>
            </a: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1268761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Производственный травматизм в организациях города Москвы за 12 месяцев 2016 -2017 г.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395536" y="2066924"/>
          <a:ext cx="8136904" cy="330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7308304" y="1988840"/>
          <a:ext cx="14638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547664" y="51571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тяжелые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51571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со смертельным исходом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51571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групповые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16216" y="5157192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количество погибших работников</a:t>
            </a:r>
            <a:endParaRPr lang="ru-RU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2F4F9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75856" y="116632"/>
            <a:ext cx="5868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Сравнительный анализ производственного травматизма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3528" y="119675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-  </a:t>
            </a:r>
            <a:endParaRPr lang="ru-RU" dirty="0"/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4788024" y="2492896"/>
          <a:ext cx="403244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Диаграмма 24"/>
          <p:cNvGraphicFramePr/>
          <p:nvPr/>
        </p:nvGraphicFramePr>
        <p:xfrm>
          <a:off x="251520" y="2852936"/>
          <a:ext cx="446449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51520" y="1196752"/>
            <a:ext cx="8136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Сравнительный анализ производственного травматизма в организациях города Москвы, осуществляющих свою деятельность в других субъектах РФ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за период 2016 год – 2017 год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47664" y="22048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2016 год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00192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2017 год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1187624" y="6093296"/>
          <a:ext cx="727280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0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smtClean="0">
                          <a:solidFill>
                            <a:schemeClr val="bg1"/>
                          </a:solidFill>
                        </a:rPr>
                        <a:t>Москва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ГИТ региона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тяжелые 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со смертельным исходом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mtClean="0">
                          <a:solidFill>
                            <a:schemeClr val="bg1"/>
                          </a:solidFill>
                        </a:rPr>
                        <a:t>групповые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4">
                <a:lumMod val="60000"/>
                <a:lumOff val="40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7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Уровень производственного травматизма </a:t>
            </a: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1268761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Производственный травматизм в организациях города Москвы за 12 месяцев 2016 -2017 г.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7308304" y="1988840"/>
          <a:ext cx="14638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547664" y="51571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тяжелые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51571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со смертельным исходом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51571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групповые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16216" y="5157192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количество погибших работников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611560" y="2060848"/>
          <a:ext cx="777686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4">
                <a:lumMod val="60000"/>
                <a:lumOff val="40000"/>
              </a:schemeClr>
            </a:gs>
            <a:gs pos="99000">
              <a:schemeClr val="accent1">
                <a:lumMod val="45000"/>
                <a:lumOff val="55000"/>
              </a:schemeClr>
            </a:gs>
            <a:gs pos="7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+mj-lt"/>
              </a:rPr>
              <a:t>Уровень производственного травматизма </a:t>
            </a: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1268761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Производственный травматизм в организациях города Москвы, осуществляющих свою деятельность в других субъектах РФ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за 12 месяцев 2016 -2017 г. 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7308304" y="2420888"/>
          <a:ext cx="14638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547664" y="51571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тяжелые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31840" y="51571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со смертельным исходом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51571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групповые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16216" y="5157192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количество погибших работников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323528" y="2132856"/>
          <a:ext cx="820891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2F4F9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75856" y="116632"/>
            <a:ext cx="5868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Сравнительный анализ производственного травматизма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7158" y="192880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-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196752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уровня производственного травматизма</a:t>
            </a:r>
            <a:endParaRPr lang="ru-RU" sz="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 двенадцать месяцев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2016 года и 2017 года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21328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Отраслевая принадлежность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4797152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строительство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7704" y="4797152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производство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43808" y="4653136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торговля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4725144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99992" y="4725144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2080" y="4797152"/>
            <a:ext cx="461665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здравоохранение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16216" y="5085184"/>
            <a:ext cx="492443" cy="93610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683568" y="2636912"/>
          <a:ext cx="705678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3203848" y="2492896"/>
          <a:ext cx="259228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80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7314-CEC5-44B8-AA44-1A2416F957EA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03847" y="0"/>
            <a:ext cx="5948471" cy="1071546"/>
          </a:xfrm>
          <a:prstGeom prst="rect">
            <a:avLst/>
          </a:prstGeom>
          <a:solidFill>
            <a:srgbClr val="2F4F95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3" cstate="print"/>
          <a:srcRect r="72641"/>
          <a:stretch/>
        </p:blipFill>
        <p:spPr bwMode="auto">
          <a:xfrm>
            <a:off x="-1" y="0"/>
            <a:ext cx="3203849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75856" y="116632"/>
            <a:ext cx="5868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Сравнительный анализ производственного травматизма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7158" y="192880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-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196752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уровня производственного травматизма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организациях города Москвы</a:t>
            </a:r>
            <a:endParaRPr lang="ru-RU" sz="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 2016 года и 2017 года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21328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Отраслевая принадлежность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4797152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строительство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7704" y="4797152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производство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43808" y="4653136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торговля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4725144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99992" y="4725144"/>
            <a:ext cx="492443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2080" y="4797152"/>
            <a:ext cx="461665" cy="184482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здравоохранение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16216" y="5085184"/>
            <a:ext cx="492443" cy="936104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3203848" y="2492896"/>
          <a:ext cx="259228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80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Диаграмма 22"/>
          <p:cNvGraphicFramePr/>
          <p:nvPr/>
        </p:nvGraphicFramePr>
        <p:xfrm>
          <a:off x="611560" y="2057400"/>
          <a:ext cx="8064896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40959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9257</TotalTime>
  <Words>572</Words>
  <Application>Microsoft Office PowerPoint</Application>
  <PresentationFormat>Экран (4:3)</PresentationFormat>
  <Paragraphs>216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svd11</dc:creator>
  <cp:lastModifiedBy>Рассохач Светлана Игоревна</cp:lastModifiedBy>
  <cp:revision>739</cp:revision>
  <cp:lastPrinted>2015-03-23T08:25:56Z</cp:lastPrinted>
  <dcterms:created xsi:type="dcterms:W3CDTF">2012-03-12T06:39:59Z</dcterms:created>
  <dcterms:modified xsi:type="dcterms:W3CDTF">2018-03-26T14:01:14Z</dcterms:modified>
</cp:coreProperties>
</file>