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11" r:id="rId1"/>
  </p:sldMasterIdLst>
  <p:notesMasterIdLst>
    <p:notesMasterId r:id="rId11"/>
  </p:notesMasterIdLst>
  <p:handoutMasterIdLst>
    <p:handoutMasterId r:id="rId12"/>
  </p:handoutMasterIdLst>
  <p:sldIdLst>
    <p:sldId id="1098" r:id="rId2"/>
    <p:sldId id="1092" r:id="rId3"/>
    <p:sldId id="1093" r:id="rId4"/>
    <p:sldId id="1094" r:id="rId5"/>
    <p:sldId id="1095" r:id="rId6"/>
    <p:sldId id="1096" r:id="rId7"/>
    <p:sldId id="1089" r:id="rId8"/>
    <p:sldId id="1097" r:id="rId9"/>
    <p:sldId id="1099" r:id="rId10"/>
  </p:sldIdLst>
  <p:sldSz cx="9144000" cy="6858000" type="screen4x3"/>
  <p:notesSz cx="9942513" cy="676116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0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E799"/>
    <a:srgbClr val="7E0000"/>
    <a:srgbClr val="3A2900"/>
    <a:srgbClr val="223B0D"/>
    <a:srgbClr val="FFC5C5"/>
    <a:srgbClr val="C9E7A7"/>
    <a:srgbClr val="A4D76B"/>
    <a:srgbClr val="192C0A"/>
    <a:srgbClr val="FFAFAF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1297" autoAdjust="0"/>
  </p:normalViewPr>
  <p:slideViewPr>
    <p:cSldViewPr snapToGrid="0">
      <p:cViewPr varScale="1">
        <p:scale>
          <a:sx n="80" d="100"/>
          <a:sy n="80" d="100"/>
        </p:scale>
        <p:origin x="18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1602" y="-90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3049076208494549"/>
          <c:w val="0.49986664206793013"/>
          <c:h val="0.5027223942022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профзаболеваний по видам экономической деятельности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4467248109792832E-2"/>
                  <c:y val="0.140531863428539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BA8-45AD-998A-E3E265396177}"/>
                </c:ext>
              </c:extLst>
            </c:dLbl>
            <c:dLbl>
              <c:idx val="1"/>
              <c:layout>
                <c:manualLayout>
                  <c:x val="-8.4761179379844035E-4"/>
                  <c:y val="0.269363046525213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A8-45AD-998A-E3E265396177}"/>
                </c:ext>
              </c:extLst>
            </c:dLbl>
            <c:dLbl>
              <c:idx val="2"/>
              <c:layout>
                <c:manualLayout>
                  <c:x val="-1.1829100945470931E-2"/>
                  <c:y val="-2.5366155044505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A8-45AD-998A-E3E265396177}"/>
                </c:ext>
              </c:extLst>
            </c:dLbl>
            <c:dLbl>
              <c:idx val="3"/>
              <c:layout>
                <c:manualLayout>
                  <c:x val="3.9755678383164988E-2"/>
                  <c:y val="-8.825750891583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A8-45AD-998A-E3E265396177}"/>
                </c:ext>
              </c:extLst>
            </c:dLbl>
            <c:dLbl>
              <c:idx val="4"/>
              <c:layout>
                <c:manualLayout>
                  <c:x val="0.11066900377707485"/>
                  <c:y val="-1.80199368557584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BA8-45AD-998A-E3E265396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Воздушный транспорт (31)</c:v>
                </c:pt>
                <c:pt idx="1">
                  <c:v>Строительство (9)</c:v>
                </c:pt>
                <c:pt idx="2">
                  <c:v>Здравоохранение (3)</c:v>
                </c:pt>
                <c:pt idx="3">
                  <c:v>Авиационная промышленность (3)</c:v>
                </c:pt>
                <c:pt idx="4">
                  <c:v>Автомобильная промышленность (1)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19.100000000000001</c:v>
                </c:pt>
                <c:pt idx="2">
                  <c:v>6.3</c:v>
                </c:pt>
                <c:pt idx="3">
                  <c:v>6.3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A8-45AD-998A-E3E265396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938852077380548"/>
          <c:y val="0.35983171027309613"/>
          <c:w val="0.51963430052475079"/>
          <c:h val="0.522821506807281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34830017323085E-2"/>
          <c:y val="0.14124571538709979"/>
          <c:w val="0.82322109362780505"/>
          <c:h val="0.626654089119219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249878216722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55-42DF-955E-000D4A6C89FE}"/>
                </c:ext>
              </c:extLst>
            </c:dLbl>
            <c:dLbl>
              <c:idx val="1"/>
              <c:layout>
                <c:manualLayout>
                  <c:x val="8.1387291157482018E-3"/>
                  <c:y val="-2.250005905611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55-42DF-955E-000D4A6C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1.65</c:v>
                </c:pt>
                <c:pt idx="1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5-42DF-955E-000D4A6C89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9.1124154882903617E-3"/>
                  <c:y val="-4.682351544109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55-42DF-955E-000D4A6C89FE}"/>
                </c:ext>
              </c:extLst>
            </c:dLbl>
            <c:dLbl>
              <c:idx val="1"/>
              <c:layout>
                <c:manualLayout>
                  <c:x val="2.0938321293859138E-2"/>
                  <c:y val="-2.999795059333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55-42DF-955E-000D4A6C89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0.2</c:v>
                </c:pt>
                <c:pt idx="1">
                  <c:v>0.08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55-42DF-955E-000D4A6C8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074496"/>
        <c:axId val="90670208"/>
        <c:axId val="0"/>
      </c:bar3DChart>
      <c:catAx>
        <c:axId val="900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670208"/>
        <c:crosses val="autoZero"/>
        <c:auto val="1"/>
        <c:lblAlgn val="ctr"/>
        <c:lblOffset val="100"/>
        <c:noMultiLvlLbl val="0"/>
      </c:catAx>
      <c:valAx>
        <c:axId val="90670208"/>
        <c:scaling>
          <c:orientation val="minMax"/>
          <c:max val="1.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90074496"/>
        <c:crosses val="autoZero"/>
        <c:crossBetween val="between"/>
        <c:majorUnit val="0.5"/>
        <c:minorUnit val="0.2"/>
      </c:valAx>
      <c:spPr>
        <a:noFill/>
        <a:ln w="22067">
          <a:noFill/>
        </a:ln>
      </c:spPr>
    </c:plotArea>
    <c:legend>
      <c:legendPos val="r"/>
      <c:layout>
        <c:manualLayout>
          <c:xMode val="edge"/>
          <c:yMode val="edge"/>
          <c:x val="0.67568224731251814"/>
          <c:y val="0.14854131259621076"/>
          <c:w val="0.18795915692301349"/>
          <c:h val="0.281480753400253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95123528686459E-2"/>
          <c:y val="0.14124591954123672"/>
          <c:w val="0.53521457949734119"/>
          <c:h val="0.649631021577436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при обращении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519420408133819E-2"/>
                  <c:y val="-3.786870120238487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64</a:t>
                    </a:r>
                    <a:r>
                      <a:rPr lang="en-US" sz="1100" b="1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0-486C-A047-81F5ED3D12A5}"/>
                </c:ext>
              </c:extLst>
            </c:dLbl>
            <c:dLbl>
              <c:idx val="1"/>
              <c:layout>
                <c:manualLayout>
                  <c:x val="7.5727010747424245E-2"/>
                  <c:y val="-4.606465665749840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50</a:t>
                    </a:r>
                    <a:r>
                      <a:rPr lang="en-US" sz="1100" b="1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0-486C-A047-81F5ED3D12A5}"/>
                </c:ext>
              </c:extLst>
            </c:dLbl>
            <c:dLbl>
              <c:idx val="2"/>
              <c:layout>
                <c:manualLayout>
                  <c:x val="6.8252722448722727E-2"/>
                  <c:y val="-5.150940476399035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33</a:t>
                    </a:r>
                    <a:r>
                      <a:rPr lang="en-US" sz="1100" b="1" dirty="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0-486C-A047-81F5ED3D12A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63.9</c:v>
                </c:pt>
                <c:pt idx="1">
                  <c:v>50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0-486C-A047-81F5ED3D12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при мед. осмотрах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9945496911277855E-2"/>
                  <c:y val="4.9104196959875732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36%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0-486C-A047-81F5ED3D12A5}"/>
                </c:ext>
              </c:extLst>
            </c:dLbl>
            <c:dLbl>
              <c:idx val="1"/>
              <c:layout>
                <c:manualLayout>
                  <c:x val="7.0080983003710628E-2"/>
                  <c:y val="-2.199359973838346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50%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80-486C-A047-81F5ED3D12A5}"/>
                </c:ext>
              </c:extLst>
            </c:dLbl>
            <c:dLbl>
              <c:idx val="2"/>
              <c:layout>
                <c:manualLayout>
                  <c:x val="7.1178901368128947E-2"/>
                  <c:y val="-4.447919039026412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67%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80-486C-A047-81F5ED3D12A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36</c:v>
                </c:pt>
                <c:pt idx="1">
                  <c:v>50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80-486C-A047-81F5ED3D1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696704"/>
        <c:axId val="90714880"/>
        <c:axId val="0"/>
      </c:bar3DChart>
      <c:catAx>
        <c:axId val="906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714880"/>
        <c:crosses val="autoZero"/>
        <c:auto val="1"/>
        <c:lblAlgn val="ctr"/>
        <c:lblOffset val="100"/>
        <c:noMultiLvlLbl val="0"/>
      </c:catAx>
      <c:valAx>
        <c:axId val="9071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0696704"/>
        <c:crosses val="autoZero"/>
        <c:crossBetween val="between"/>
      </c:valAx>
      <c:spPr>
        <a:noFill/>
        <a:ln w="22067">
          <a:noFill/>
        </a:ln>
      </c:spPr>
    </c:plotArea>
    <c:legend>
      <c:legendPos val="r"/>
      <c:layout>
        <c:manualLayout>
          <c:xMode val="edge"/>
          <c:yMode val="edge"/>
          <c:x val="0.61674594192714738"/>
          <c:y val="0.26154718733028504"/>
          <c:w val="0.38325405807285257"/>
          <c:h val="0.570361127569162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50"/>
      <c:rAngAx val="0"/>
      <c:perspective val="1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953772164991211E-2"/>
          <c:y val="8.6135177128030468E-2"/>
          <c:w val="0.87204923440200754"/>
          <c:h val="0.67212117418039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849191227816097E-3"/>
                  <c:y val="1.345029322345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9F-4A95-9E71-B19E01EA1561}"/>
                </c:ext>
              </c:extLst>
            </c:dLbl>
            <c:dLbl>
              <c:idx val="1"/>
              <c:layout>
                <c:manualLayout>
                  <c:x val="-5.1232794151877866E-3"/>
                  <c:y val="2.241715537242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9F-4A95-9E71-B19E01EA1561}"/>
                </c:ext>
              </c:extLst>
            </c:dLbl>
            <c:dLbl>
              <c:idx val="2"/>
              <c:layout>
                <c:manualLayout>
                  <c:x val="0"/>
                  <c:y val="8.9668621489685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9F-4A95-9E71-B19E01EA1561}"/>
                </c:ext>
              </c:extLst>
            </c:dLbl>
            <c:dLbl>
              <c:idx val="3"/>
              <c:layout>
                <c:manualLayout>
                  <c:x val="7.6849191227815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9F-4A95-9E71-B19E01EA1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Шум</c:v>
                </c:pt>
                <c:pt idx="1">
                  <c:v>Освещенность</c:v>
                </c:pt>
                <c:pt idx="2">
                  <c:v>Микроклимат</c:v>
                </c:pt>
                <c:pt idx="3">
                  <c:v>Вибрация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19.8</c:v>
                </c:pt>
                <c:pt idx="1">
                  <c:v>15.3</c:v>
                </c:pt>
                <c:pt idx="2">
                  <c:v>6.6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A95-9E71-B19E01EA15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733932770471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9F-4A95-9E71-B19E01EA1561}"/>
                </c:ext>
              </c:extLst>
            </c:dLbl>
            <c:dLbl>
              <c:idx val="1"/>
              <c:layout>
                <c:manualLayout>
                  <c:x val="1.53698382455632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9F-4A95-9E71-B19E01EA1561}"/>
                </c:ext>
              </c:extLst>
            </c:dLbl>
            <c:dLbl>
              <c:idx val="2"/>
              <c:layout>
                <c:manualLayout>
                  <c:x val="1.024655883037548E-2"/>
                  <c:y val="-1.345029322345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9F-4A95-9E71-B19E01EA1561}"/>
                </c:ext>
              </c:extLst>
            </c:dLbl>
            <c:dLbl>
              <c:idx val="3"/>
              <c:layout>
                <c:manualLayout>
                  <c:x val="1.0246558830375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89F-4A95-9E71-B19E01EA15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Шум</c:v>
                </c:pt>
                <c:pt idx="1">
                  <c:v>Освещенность</c:v>
                </c:pt>
                <c:pt idx="2">
                  <c:v>Микроклимат</c:v>
                </c:pt>
                <c:pt idx="3">
                  <c:v>Вибрация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13.4</c:v>
                </c:pt>
                <c:pt idx="1">
                  <c:v>17.399999999999999</c:v>
                </c:pt>
                <c:pt idx="2">
                  <c:v>11.16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9F-4A95-9E71-B19E01EA1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98752"/>
        <c:axId val="19900288"/>
        <c:axId val="0"/>
      </c:bar3DChart>
      <c:catAx>
        <c:axId val="198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9900288"/>
        <c:crosses val="autoZero"/>
        <c:auto val="0"/>
        <c:lblAlgn val="ctr"/>
        <c:lblOffset val="100"/>
        <c:noMultiLvlLbl val="0"/>
      </c:catAx>
      <c:valAx>
        <c:axId val="1990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898752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11738775485820971"/>
          <c:y val="0.87845320241005742"/>
          <c:w val="0.65541488276363402"/>
          <c:h val="8.73490813648294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34830017323085E-2"/>
          <c:y val="0.14124571538709979"/>
          <c:w val="0.82322109362780505"/>
          <c:h val="0.626654089119219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249878216722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23-488B-84D7-51BDE5ED9F6A}"/>
                </c:ext>
              </c:extLst>
            </c:dLbl>
            <c:dLbl>
              <c:idx val="1"/>
              <c:layout>
                <c:manualLayout>
                  <c:x val="8.1387291157482018E-3"/>
                  <c:y val="-2.250005905611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23-488B-84D7-51BDE5ED9F6A}"/>
                </c:ext>
              </c:extLst>
            </c:dLbl>
            <c:dLbl>
              <c:idx val="2"/>
              <c:layout>
                <c:manualLayout>
                  <c:x val="1.453703548257625E-2"/>
                  <c:y val="-2.454776303677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23-488B-84D7-51BDE5ED9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36</c:v>
                </c:pt>
                <c:pt idx="1">
                  <c:v>50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3-488B-84D7-51BDE5ED9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46272"/>
        <c:axId val="19847808"/>
        <c:axId val="0"/>
      </c:bar3DChart>
      <c:catAx>
        <c:axId val="198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847808"/>
        <c:crosses val="autoZero"/>
        <c:auto val="1"/>
        <c:lblAlgn val="ctr"/>
        <c:lblOffset val="100"/>
        <c:noMultiLvlLbl val="0"/>
      </c:catAx>
      <c:valAx>
        <c:axId val="19847808"/>
        <c:scaling>
          <c:orientation val="minMax"/>
          <c:max val="80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crossAx val="19846272"/>
        <c:crosses val="autoZero"/>
        <c:crossBetween val="between"/>
        <c:majorUnit val="20"/>
        <c:minorUnit val="20"/>
      </c:valAx>
      <c:spPr>
        <a:noFill/>
        <a:ln w="22067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0.40662</cdr:x>
      <cdr:y>0.03088</cdr:y>
    </cdr:from>
    <cdr:to>
      <cdr:x>1</cdr:x>
      <cdr:y>0.26587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1968210" y="58287"/>
          <a:ext cx="2872147" cy="443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000" b="1" dirty="0">
              <a:latin typeface="Constantia" panose="02030602050306030303" pitchFamily="18" charset="0"/>
            </a:rPr>
            <a:t>Структура </a:t>
          </a:r>
          <a:r>
            <a:rPr lang="ru-RU" altLang="ru-RU" sz="1000" b="1" dirty="0" smtClean="0">
              <a:latin typeface="Constantia" panose="02030602050306030303" pitchFamily="18" charset="0"/>
            </a:rPr>
            <a:t>профзаболеваний</a:t>
          </a:r>
        </a:p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000" b="1" dirty="0" smtClean="0">
              <a:latin typeface="Constantia" panose="02030602050306030303" pitchFamily="18" charset="0"/>
            </a:rPr>
            <a:t> </a:t>
          </a:r>
          <a:r>
            <a:rPr lang="ru-RU" altLang="ru-RU" sz="1000" b="1" dirty="0">
              <a:latin typeface="Constantia" panose="02030602050306030303" pitchFamily="18" charset="0"/>
            </a:rPr>
            <a:t>по видам экономической </a:t>
          </a:r>
          <a:r>
            <a:rPr lang="ru-RU" altLang="ru-RU" sz="1000" b="1" dirty="0" smtClean="0">
              <a:latin typeface="Constantia" panose="02030602050306030303" pitchFamily="18" charset="0"/>
            </a:rPr>
            <a:t>деятельности</a:t>
          </a:r>
          <a:endParaRPr lang="ru-RU" altLang="ru-RU" sz="1000" b="1" dirty="0">
            <a:latin typeface="Constantia" panose="0203060205030603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0.31337</cdr:x>
      <cdr:y>0.31301</cdr:y>
    </cdr:from>
    <cdr:to>
      <cdr:x>0.53844</cdr:x>
      <cdr:y>0.47707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486629" y="512000"/>
          <a:ext cx="1067727" cy="26835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E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0.14986</cdr:x>
      <cdr:y>0.00726</cdr:y>
    </cdr:from>
    <cdr:to>
      <cdr:x>0.242</cdr:x>
      <cdr:y>0.14776</cdr:y>
    </cdr:to>
    <cdr:sp macro="" textlink="">
      <cdr:nvSpPr>
        <cdr:cNvPr id="2" name="Номер слайда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53860" y="9940"/>
          <a:ext cx="402032" cy="192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400" b="1" dirty="0" smtClean="0">
              <a:solidFill>
                <a:schemeClr val="tx1"/>
              </a:solidFill>
              <a:latin typeface="Constantia" panose="02030602050306030303" pitchFamily="18" charset="0"/>
            </a:rPr>
            <a:t>61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0.28878</cdr:x>
      <cdr:y>0</cdr:y>
    </cdr:from>
    <cdr:to>
      <cdr:x>0.39418</cdr:x>
      <cdr:y>0.12792</cdr:y>
    </cdr:to>
    <cdr:sp macro="" textlink="">
      <cdr:nvSpPr>
        <cdr:cNvPr id="3" name="Номер слайда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260013" y="-2635868"/>
          <a:ext cx="459890" cy="17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400" b="1" dirty="0" smtClean="0">
              <a:solidFill>
                <a:schemeClr val="tx1"/>
              </a:solidFill>
              <a:latin typeface="Constantia" panose="02030602050306030303" pitchFamily="18" charset="0"/>
            </a:rPr>
            <a:t>42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cdr:txBody>
    </cdr:sp>
  </cdr:relSizeAnchor>
  <cdr:relSizeAnchor xmlns:cdr="http://schemas.openxmlformats.org/drawingml/2006/chartDrawing">
    <cdr:from>
      <cdr:x>0.44463</cdr:x>
      <cdr:y>0.02902</cdr:y>
    </cdr:from>
    <cdr:to>
      <cdr:x>0.54214</cdr:x>
      <cdr:y>0.15694</cdr:y>
    </cdr:to>
    <cdr:sp macro="" textlink="">
      <cdr:nvSpPr>
        <cdr:cNvPr id="4" name="Номер слайда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40048" y="39757"/>
          <a:ext cx="425464" cy="17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400" b="1" dirty="0" smtClean="0">
              <a:solidFill>
                <a:schemeClr val="tx1"/>
              </a:solidFill>
              <a:latin typeface="Constantia" panose="02030602050306030303" pitchFamily="18" charset="0"/>
            </a:rPr>
            <a:t>47</a:t>
          </a:r>
          <a:endParaRPr lang="ru-RU" sz="1400" b="1" dirty="0">
            <a:solidFill>
              <a:schemeClr val="tx1"/>
            </a:solidFill>
            <a:latin typeface="Constantia" panose="02030602050306030303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0.31337</cdr:x>
      <cdr:y>0.05582</cdr:y>
    </cdr:from>
    <cdr:to>
      <cdr:x>0.71538</cdr:x>
      <cdr:y>0.31301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642618" y="115506"/>
          <a:ext cx="2107250" cy="53224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E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4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40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25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4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8188" y="504825"/>
            <a:ext cx="3386137" cy="25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11515"/>
            <a:ext cx="72882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0"/>
            <a:r>
              <a:rPr lang="ru-RU" noProof="0" smtClean="0"/>
              <a:t>Второй уровень</a:t>
            </a:r>
          </a:p>
          <a:p>
            <a:pPr lvl="0"/>
            <a:r>
              <a:rPr lang="ru-RU" noProof="0" smtClean="0"/>
              <a:t>Третий уровень</a:t>
            </a:r>
          </a:p>
          <a:p>
            <a:pPr lvl="0"/>
            <a:r>
              <a:rPr lang="ru-RU" noProof="0" smtClean="0"/>
              <a:t>Четвертый уровень</a:t>
            </a:r>
          </a:p>
          <a:p>
            <a:pPr lvl="0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40" y="6423025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A5E515F-9A87-4062-A0F1-6C0356FC82A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7148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76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9B87B-7131-4DFD-9DC6-08DFBD157F2D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A1282E-BDFD-45AB-8428-99A4BD84435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F6FE5-B2AD-4B08-B89C-4E5E20CE6748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D697-0CFB-4D31-B3ED-84454A29017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317A8-994B-4EAC-B2C3-FC9720DC836A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0D58A-B2A8-4099-840B-5031DD5EA31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2042-DD67-410A-A3DB-7FCC721929E5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E7A0-7167-4B1B-A358-116674F4AE6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EDF19-03F4-4935-A1D2-A23BE9631A41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F0C34-26D5-4095-AE43-D55CDFE1E33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2D97-6D44-4D20-BCC8-818022FBE4AF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C0598-E43D-44CB-820F-FFD3EE5330D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06FA5-8498-40F4-94C9-6FDF0E393D96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53C3-EE70-4736-A41D-440EA0CBEF5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2F807C-7944-44A9-939B-449728899F0F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87E87-B819-41A6-BD4F-C69A8E5513C7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374BA-8D86-417D-A2FF-D6D1375169E6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77E1A-5305-4270-937A-72658B2EA6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B7AFF8-E78B-44F7-BD4C-7260E6E085FD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8CB0-22B8-40A3-8189-F765CFC0546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670BD-B4DF-4B76-8602-5D6158B57903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6A28D7-1937-4259-A8C7-963519335CB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AF06A8-0F83-4069-839E-14F69174D6F4}" type="datetime1">
              <a:rPr lang="ru-RU" smtClean="0"/>
              <a:pPr>
                <a:defRPr/>
              </a:pPr>
              <a:t>27.03.2018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121EB6-9827-4F4E-8AEF-C6D169AD8A1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696200" cy="2743200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</a:rPr>
              <a:t>О профессиональной </a:t>
            </a:r>
            <a:r>
              <a:rPr lang="ru-RU" sz="3600" b="1" dirty="0">
                <a:solidFill>
                  <a:schemeClr val="tx2"/>
                </a:solidFill>
              </a:rPr>
              <a:t>заболеваемости </a:t>
            </a:r>
            <a:r>
              <a:rPr lang="ru-RU" sz="3600" b="1" dirty="0" smtClean="0">
                <a:solidFill>
                  <a:schemeClr val="tx2"/>
                </a:solidFill>
              </a:rPr>
              <a:t>в 2017 году </a:t>
            </a:r>
            <a:r>
              <a:rPr lang="ru-RU" sz="3600" b="1" dirty="0" smtClean="0">
                <a:solidFill>
                  <a:schemeClr val="tx2"/>
                </a:solidFill>
              </a:rPr>
              <a:t>                   В </a:t>
            </a:r>
            <a:r>
              <a:rPr lang="ru-RU" sz="3600" b="1" dirty="0" smtClean="0">
                <a:solidFill>
                  <a:schemeClr val="tx2"/>
                </a:solidFill>
              </a:rPr>
              <a:t>организациях города Москвы»</a:t>
            </a: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086600" cy="1676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/>
              <a:t>Заместитель начальника отдела </a:t>
            </a:r>
            <a:r>
              <a:rPr lang="ru-RU" altLang="ru-RU" sz="1800" b="1" dirty="0" smtClean="0"/>
              <a:t>                       за </a:t>
            </a:r>
            <a:r>
              <a:rPr lang="ru-RU" altLang="ru-RU" sz="1800" b="1" dirty="0" smtClean="0"/>
              <a:t>условиями труда и радиационной безопасностью Управления Роспотребнадзора по г.Москве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/>
              <a:t>Т.Н. </a:t>
            </a:r>
            <a:r>
              <a:rPr lang="ru-RU" altLang="ru-RU" sz="1800" b="1" dirty="0" err="1" smtClean="0"/>
              <a:t>Уманцева</a:t>
            </a:r>
            <a:endParaRPr lang="ru-RU" alt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88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34817" y="229951"/>
            <a:ext cx="7697878" cy="42738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Профессиональная заболеваемость работников города Москвы</a:t>
            </a:r>
            <a:endParaRPr lang="ru-RU" sz="1800" dirty="0"/>
          </a:p>
        </p:txBody>
      </p:sp>
      <p:graphicFrame>
        <p:nvGraphicFramePr>
          <p:cNvPr id="3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184116"/>
              </p:ext>
            </p:extLst>
          </p:nvPr>
        </p:nvGraphicFramePr>
        <p:xfrm>
          <a:off x="4303643" y="1915427"/>
          <a:ext cx="4840357" cy="211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45220" y="6564717"/>
            <a:ext cx="109329" cy="211345"/>
          </a:xfrm>
        </p:spPr>
        <p:txBody>
          <a:bodyPr/>
          <a:lstStyle/>
          <a:p>
            <a:pPr>
              <a:defRPr/>
            </a:pPr>
            <a:r>
              <a:rPr lang="ru-RU" altLang="ru-RU" sz="800" dirty="0" smtClean="0">
                <a:solidFill>
                  <a:schemeClr val="tx1"/>
                </a:solidFill>
              </a:rPr>
              <a:t>1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095804" y="4164135"/>
            <a:ext cx="4747758" cy="4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Constantia" panose="02030602050306030303" pitchFamily="18" charset="0"/>
              </a:rPr>
              <a:t>Показатели профессиональной </a:t>
            </a:r>
            <a:r>
              <a:rPr lang="ru-RU" altLang="ru-RU" sz="1400" b="1" dirty="0" smtClean="0">
                <a:latin typeface="Constantia" panose="02030602050306030303" pitchFamily="18" charset="0"/>
              </a:rPr>
              <a:t>заболеваемости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Constantia" panose="02030602050306030303" pitchFamily="18" charset="0"/>
              </a:rPr>
              <a:t>(на 10 000 работающих) </a:t>
            </a:r>
            <a:endParaRPr lang="ru-RU" altLang="ru-RU" sz="1400" dirty="0">
              <a:latin typeface="Constantia" panose="02030602050306030303" pitchFamily="18" charset="0"/>
            </a:endParaRPr>
          </a:p>
        </p:txBody>
      </p:sp>
      <p:graphicFrame>
        <p:nvGraphicFramePr>
          <p:cNvPr id="2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983443"/>
              </p:ext>
            </p:extLst>
          </p:nvPr>
        </p:nvGraphicFramePr>
        <p:xfrm>
          <a:off x="4515546" y="4831881"/>
          <a:ext cx="4656032" cy="18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35992" y="552557"/>
            <a:ext cx="4357854" cy="3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onstantia" panose="02030602050306030303" pitchFamily="18" charset="0"/>
              </a:rPr>
              <a:t>Выявление профессиональных заболеваний</a:t>
            </a:r>
            <a:endParaRPr lang="ru-RU" altLang="ru-RU" sz="12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2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97352"/>
              </p:ext>
            </p:extLst>
          </p:nvPr>
        </p:nvGraphicFramePr>
        <p:xfrm>
          <a:off x="158989" y="887236"/>
          <a:ext cx="4846147" cy="1737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35992" y="4831881"/>
            <a:ext cx="4547764" cy="1657741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       Показатель </a:t>
            </a:r>
            <a:r>
              <a:rPr lang="ru-RU" sz="1100" dirty="0">
                <a:solidFill>
                  <a:schemeClr val="tx1"/>
                </a:solidFill>
              </a:rPr>
              <a:t>профессиональной заболеваемости </a:t>
            </a:r>
            <a:r>
              <a:rPr lang="ru-RU" sz="1100" dirty="0" smtClean="0">
                <a:solidFill>
                  <a:schemeClr val="tx1"/>
                </a:solidFill>
              </a:rPr>
              <a:t>по городу Москве (на </a:t>
            </a:r>
            <a:r>
              <a:rPr lang="ru-RU" sz="1100" dirty="0">
                <a:solidFill>
                  <a:schemeClr val="tx1"/>
                </a:solidFill>
              </a:rPr>
              <a:t>10 тысяч работающих) </a:t>
            </a:r>
            <a:r>
              <a:rPr lang="ru-RU" sz="1100" dirty="0" smtClean="0">
                <a:solidFill>
                  <a:schemeClr val="tx1"/>
                </a:solidFill>
              </a:rPr>
              <a:t>ниже </a:t>
            </a:r>
            <a:r>
              <a:rPr lang="ru-RU" sz="1100" b="1" dirty="0" smtClean="0">
                <a:solidFill>
                  <a:schemeClr val="tx1"/>
                </a:solidFill>
              </a:rPr>
              <a:t>в </a:t>
            </a:r>
            <a:r>
              <a:rPr lang="ru-RU" sz="1100" b="1" dirty="0">
                <a:solidFill>
                  <a:schemeClr val="tx1"/>
                </a:solidFill>
              </a:rPr>
              <a:t>6-8 </a:t>
            </a:r>
            <a:r>
              <a:rPr lang="ru-RU" sz="1100" b="1" dirty="0" smtClean="0">
                <a:solidFill>
                  <a:schemeClr val="tx1"/>
                </a:solidFill>
              </a:rPr>
              <a:t>раз</a:t>
            </a:r>
            <a:r>
              <a:rPr lang="ru-RU" sz="1100" dirty="0" smtClean="0">
                <a:solidFill>
                  <a:schemeClr val="tx1"/>
                </a:solidFill>
              </a:rPr>
              <a:t> общероссийских.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       В </a:t>
            </a:r>
            <a:r>
              <a:rPr lang="ru-RU" sz="1100" dirty="0">
                <a:solidFill>
                  <a:schemeClr val="tx1"/>
                </a:solidFill>
              </a:rPr>
              <a:t>период с </a:t>
            </a:r>
            <a:r>
              <a:rPr lang="ru-RU" sz="1100" dirty="0" smtClean="0">
                <a:solidFill>
                  <a:schemeClr val="tx1"/>
                </a:solidFill>
              </a:rPr>
              <a:t>2015 года по 2017 год показатель </a:t>
            </a:r>
            <a:r>
              <a:rPr lang="ru-RU" sz="1100" dirty="0">
                <a:solidFill>
                  <a:schemeClr val="tx1"/>
                </a:solidFill>
              </a:rPr>
              <a:t>профессиональной заболеваемости по </a:t>
            </a:r>
            <a:r>
              <a:rPr lang="ru-RU" sz="1100" dirty="0" smtClean="0">
                <a:solidFill>
                  <a:schemeClr val="tx1"/>
                </a:solidFill>
              </a:rPr>
              <a:t>городу Москве </a:t>
            </a:r>
            <a:r>
              <a:rPr lang="ru-RU" sz="1100" dirty="0">
                <a:solidFill>
                  <a:schemeClr val="tx1"/>
                </a:solidFill>
              </a:rPr>
              <a:t>снизился в </a:t>
            </a:r>
            <a:r>
              <a:rPr lang="ru-RU" sz="1400" b="1" dirty="0">
                <a:solidFill>
                  <a:schemeClr val="tx1"/>
                </a:solidFill>
              </a:rPr>
              <a:t>2</a:t>
            </a:r>
            <a:r>
              <a:rPr lang="ru-RU" sz="1100" b="1" dirty="0">
                <a:solidFill>
                  <a:schemeClr val="tx1"/>
                </a:solidFill>
              </a:rPr>
              <a:t> раза.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       В </a:t>
            </a:r>
            <a:r>
              <a:rPr lang="ru-RU" sz="1100" dirty="0">
                <a:solidFill>
                  <a:schemeClr val="tx1"/>
                </a:solidFill>
              </a:rPr>
              <a:t>структуре </a:t>
            </a:r>
            <a:r>
              <a:rPr lang="ru-RU" sz="1100" dirty="0" err="1" smtClean="0">
                <a:solidFill>
                  <a:schemeClr val="tx1"/>
                </a:solidFill>
              </a:rPr>
              <a:t>профзаболеваемости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65,9</a:t>
            </a:r>
            <a:r>
              <a:rPr lang="ru-RU" sz="1100" b="1" dirty="0" smtClean="0">
                <a:solidFill>
                  <a:schemeClr val="tx1"/>
                </a:solidFill>
              </a:rPr>
              <a:t>% </a:t>
            </a:r>
            <a:r>
              <a:rPr lang="ru-RU" sz="1100" dirty="0" smtClean="0">
                <a:solidFill>
                  <a:schemeClr val="tx1"/>
                </a:solidFill>
              </a:rPr>
              <a:t>составляет заболеваемость работников </a:t>
            </a:r>
            <a:r>
              <a:rPr lang="ru-RU" sz="1100" b="1" dirty="0" smtClean="0">
                <a:solidFill>
                  <a:schemeClr val="tx1"/>
                </a:solidFill>
              </a:rPr>
              <a:t>летных профессий.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575" y="336884"/>
            <a:ext cx="8167036" cy="10010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Перечень предприятий с наибольшим числом </a:t>
            </a:r>
            <a:r>
              <a:rPr lang="ru-RU" sz="2000" b="1" smtClean="0"/>
              <a:t>зарегистрированных </a:t>
            </a:r>
            <a:r>
              <a:rPr lang="ru-RU" sz="2000" b="1"/>
              <a:t>в 2017 году профессиональных заболеваний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01" y="1742173"/>
            <a:ext cx="8147785" cy="41196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ООО </a:t>
            </a:r>
            <a:r>
              <a:rPr lang="ru-RU" sz="1800" dirty="0"/>
              <a:t>Авиапредприятие «Газпром Авиа</a:t>
            </a:r>
            <a:r>
              <a:rPr lang="ru-RU" sz="1800" dirty="0" smtClean="0"/>
              <a:t>» - 21 случай  установленного заключительного диагноза Нейросенсорная тугоухость (44,6</a:t>
            </a:r>
            <a:r>
              <a:rPr lang="ru-RU" sz="1800" dirty="0"/>
              <a:t>% от общего числа </a:t>
            </a:r>
            <a:r>
              <a:rPr lang="ru-RU" sz="1800" dirty="0" smtClean="0"/>
              <a:t>профзаболеваний); </a:t>
            </a:r>
            <a:endParaRPr lang="ru-RU" sz="1800" dirty="0"/>
          </a:p>
          <a:p>
            <a:pPr algn="just"/>
            <a:r>
              <a:rPr lang="ru-RU" sz="1800" dirty="0" smtClean="0"/>
              <a:t>Публичное </a:t>
            </a:r>
            <a:r>
              <a:rPr lang="ru-RU" sz="1800" dirty="0"/>
              <a:t>акционерное общество «Ю-</a:t>
            </a:r>
            <a:r>
              <a:rPr lang="ru-RU" sz="1800" dirty="0" err="1"/>
              <a:t>Тэйр</a:t>
            </a:r>
            <a:r>
              <a:rPr lang="ru-RU" sz="1800" dirty="0" smtClean="0"/>
              <a:t>» - 4 </a:t>
            </a:r>
            <a:r>
              <a:rPr lang="ru-RU" sz="1800" dirty="0"/>
              <a:t>случая заключительного диагноза </a:t>
            </a:r>
            <a:r>
              <a:rPr lang="ru-RU" sz="1800" dirty="0" smtClean="0"/>
              <a:t>Нейросенсорная  </a:t>
            </a:r>
            <a:r>
              <a:rPr lang="ru-RU" sz="1800" dirty="0"/>
              <a:t>тугоухости </a:t>
            </a:r>
            <a:r>
              <a:rPr lang="ru-RU" sz="1800" dirty="0" smtClean="0"/>
              <a:t> (</a:t>
            </a:r>
            <a:r>
              <a:rPr lang="ru-RU" sz="1800" dirty="0"/>
              <a:t>8,5</a:t>
            </a:r>
            <a:r>
              <a:rPr lang="ru-RU" sz="1800" dirty="0" smtClean="0"/>
              <a:t>%  </a:t>
            </a:r>
            <a:r>
              <a:rPr lang="ru-RU" sz="1800" dirty="0"/>
              <a:t>от общего числа </a:t>
            </a:r>
            <a:r>
              <a:rPr lang="ru-RU" sz="1800" dirty="0" smtClean="0"/>
              <a:t>профзаболеваний); </a:t>
            </a:r>
            <a:endParaRPr lang="ru-RU" sz="1800" dirty="0"/>
          </a:p>
          <a:p>
            <a:pPr algn="just"/>
            <a:r>
              <a:rPr lang="ru-RU" sz="1800" dirty="0" smtClean="0"/>
              <a:t>ООО </a:t>
            </a:r>
            <a:r>
              <a:rPr lang="ru-RU" sz="1800" dirty="0"/>
              <a:t>«СМУ-8 Метростроя»- </a:t>
            </a:r>
            <a:r>
              <a:rPr lang="ru-RU" sz="1800" dirty="0" smtClean="0"/>
              <a:t>4 случая </a:t>
            </a:r>
            <a:r>
              <a:rPr lang="ru-RU" sz="1800" dirty="0"/>
              <a:t> заключительного диагноза </a:t>
            </a:r>
            <a:r>
              <a:rPr lang="ru-RU" sz="1800" dirty="0" err="1" smtClean="0"/>
              <a:t>Радикулопатия</a:t>
            </a:r>
            <a:r>
              <a:rPr lang="ru-RU" sz="1800" dirty="0" smtClean="0"/>
              <a:t>  (8,5</a:t>
            </a:r>
            <a:r>
              <a:rPr lang="ru-RU" sz="1800" dirty="0"/>
              <a:t>% </a:t>
            </a:r>
            <a:r>
              <a:rPr lang="ru-RU" sz="1800" dirty="0" smtClean="0"/>
              <a:t>от </a:t>
            </a:r>
            <a:r>
              <a:rPr lang="ru-RU" sz="1800" dirty="0"/>
              <a:t>общего числа профзаболеваний</a:t>
            </a:r>
            <a:r>
              <a:rPr lang="ru-RU" sz="1800" dirty="0" smtClean="0"/>
              <a:t>);</a:t>
            </a:r>
            <a:endParaRPr lang="ru-RU" sz="1800" dirty="0"/>
          </a:p>
          <a:p>
            <a:pPr algn="just"/>
            <a:r>
              <a:rPr lang="ru-RU" sz="1800" dirty="0" smtClean="0"/>
              <a:t>ООО </a:t>
            </a:r>
            <a:r>
              <a:rPr lang="ru-RU" sz="1800" dirty="0"/>
              <a:t>«АЙ-ФЛАЙ» - </a:t>
            </a:r>
            <a:r>
              <a:rPr lang="ru-RU" sz="1800" dirty="0" smtClean="0"/>
              <a:t>3 </a:t>
            </a:r>
            <a:r>
              <a:rPr lang="ru-RU" sz="1800" dirty="0"/>
              <a:t>случая заключительного диагноза  Н</a:t>
            </a:r>
            <a:r>
              <a:rPr lang="ru-RU" sz="1800" dirty="0" smtClean="0"/>
              <a:t>ейросенсорная тугоухость (6,3</a:t>
            </a:r>
            <a:r>
              <a:rPr lang="ru-RU" sz="1800" dirty="0"/>
              <a:t>% </a:t>
            </a:r>
            <a:r>
              <a:rPr lang="ru-RU" sz="1800" dirty="0" smtClean="0"/>
              <a:t>от </a:t>
            </a:r>
            <a:r>
              <a:rPr lang="ru-RU" sz="1800" dirty="0"/>
              <a:t>общего числа </a:t>
            </a:r>
            <a:r>
              <a:rPr lang="ru-RU" sz="1800" dirty="0" smtClean="0"/>
              <a:t>профзаболеваний);</a:t>
            </a:r>
            <a:endParaRPr lang="ru-RU" sz="1800" dirty="0"/>
          </a:p>
          <a:p>
            <a:pPr algn="just"/>
            <a:r>
              <a:rPr lang="ru-RU" sz="1800" dirty="0" smtClean="0"/>
              <a:t>Акционерное </a:t>
            </a:r>
            <a:r>
              <a:rPr lang="ru-RU" sz="1800" dirty="0"/>
              <a:t>общество «Научно-производственный центр </a:t>
            </a:r>
            <a:r>
              <a:rPr lang="ru-RU" sz="1800" dirty="0" err="1"/>
              <a:t>газотурбостроения</a:t>
            </a:r>
            <a:r>
              <a:rPr lang="ru-RU" sz="1800" dirty="0"/>
              <a:t> «Салют»- 3 случая заключительного диагноза </a:t>
            </a:r>
            <a:r>
              <a:rPr lang="ru-RU" sz="1800" dirty="0" smtClean="0"/>
              <a:t>Вибрационная болезнь (6,3</a:t>
            </a:r>
            <a:r>
              <a:rPr lang="ru-RU" sz="1800" dirty="0"/>
              <a:t>% от общего числа профзаболеваний 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E7A0-7167-4B1B-A358-116674F4AE66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78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411533"/>
              </p:ext>
            </p:extLst>
          </p:nvPr>
        </p:nvGraphicFramePr>
        <p:xfrm>
          <a:off x="500512" y="1349603"/>
          <a:ext cx="8210352" cy="11385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161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Стаж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5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 10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до 15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15 до 20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20 до 25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25 до 30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От 30 до 35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Свыше 35 лет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</a:t>
                      </a:r>
                      <a:r>
                        <a:rPr lang="ru-RU" sz="1400" dirty="0" err="1">
                          <a:effectLst/>
                        </a:rPr>
                        <a:t>профбольных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Удельный вес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E7A0-7167-4B1B-A358-116674F4AE66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8641" y="462813"/>
            <a:ext cx="823922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Профзаболеваемость</a:t>
            </a: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разрезе </a:t>
            </a:r>
            <a:r>
              <a:rPr kumimoji="0" lang="ru-RU" altLang="ru-RU" sz="1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стажевых</a:t>
            </a: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групп</a:t>
            </a:r>
            <a:endParaRPr kumimoji="0" lang="ru-RU" alt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контакте с вредными  производственными факторами в 2017 г.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49422"/>
              </p:ext>
            </p:extLst>
          </p:nvPr>
        </p:nvGraphicFramePr>
        <p:xfrm>
          <a:off x="490888" y="4073435"/>
          <a:ext cx="8219975" cy="173609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35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marR="127635" algn="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Годы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434340" algn="l"/>
                          <a:tab pos="6286500" algn="r"/>
                        </a:tabLs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434340" algn="l"/>
                          <a:tab pos="6286500" algn="r"/>
                        </a:tabLs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434340" algn="l"/>
                          <a:tab pos="6286500" algn="r"/>
                        </a:tabLs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marR="127635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Конструктивные  недостатки машин, механизмов, оборудования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82,1%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52,3%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72,3%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marR="127635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Несовершенство технологических  процессов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13,6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42,9%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21,3%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R="127635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Возбудители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инфекционных заболеваний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4,7%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R="127635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Несовершенство, отсутствие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635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сан.-тех. установок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1,05%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8640" y="2960447"/>
            <a:ext cx="796971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14264" tIns="45720" rIns="126960" bIns="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0" algn="r"/>
              </a:tabLst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0" algn="r"/>
              </a:tabLst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обстоятельства возникновения хронических профессиональных заболеваний(отравлений) за период 2015-2017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г.г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4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75067" y="6547264"/>
            <a:ext cx="268357" cy="3107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8E2F65-5D38-4A73-9C1E-AE68A816F875}" type="slidenum">
              <a:rPr lang="ru-RU" altLang="ru-RU" sz="1200" smtClean="0">
                <a:solidFill>
                  <a:srgbClr val="898989"/>
                </a:solidFill>
                <a:latin typeface="Verdana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dirty="0" smtClean="0">
              <a:solidFill>
                <a:srgbClr val="898989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28639"/>
              </p:ext>
            </p:extLst>
          </p:nvPr>
        </p:nvGraphicFramePr>
        <p:xfrm>
          <a:off x="642485" y="1780673"/>
          <a:ext cx="7365419" cy="30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Заголовок 1"/>
          <p:cNvSpPr txBox="1">
            <a:spLocks/>
          </p:cNvSpPr>
          <p:nvPr/>
        </p:nvSpPr>
        <p:spPr bwMode="auto">
          <a:xfrm>
            <a:off x="423512" y="245862"/>
            <a:ext cx="8393229" cy="11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Constantia" pitchFamily="18" charset="0"/>
              </a:rPr>
              <a:t>Доля рабочих мест с превышением гигиенических нормативов </a:t>
            </a:r>
            <a:r>
              <a:rPr lang="ru-RU" altLang="ru-RU" sz="1600" b="1" dirty="0" smtClean="0">
                <a:latin typeface="Constantia" pitchFamily="18" charset="0"/>
              </a:rPr>
              <a:t>выявленных в 2016 и 2017 годах </a:t>
            </a:r>
            <a:r>
              <a:rPr lang="ru-RU" altLang="ru-RU" sz="1600" b="1" dirty="0">
                <a:latin typeface="Constantia" pitchFamily="18" charset="0"/>
              </a:rPr>
              <a:t>по результатам инструментальных исследований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874" y="4870383"/>
            <a:ext cx="8116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Доля объектов, где работники осуществляют трудовую деятельность с нарушением требований санитарных норм и правил  в 2017 году незначительно снизилась и составила </a:t>
            </a:r>
            <a:r>
              <a:rPr lang="ru-RU" sz="1200" b="1" dirty="0"/>
              <a:t>87,4% (2016г.-90,4 %). </a:t>
            </a:r>
            <a:endParaRPr lang="ru-RU" sz="1200" b="1" dirty="0" smtClean="0"/>
          </a:p>
          <a:p>
            <a:pPr algn="just"/>
            <a:r>
              <a:rPr lang="ru-RU" sz="1200" dirty="0" smtClean="0"/>
              <a:t>Доля </a:t>
            </a:r>
            <a:r>
              <a:rPr lang="ru-RU" sz="1200" dirty="0"/>
              <a:t>работников на этих объектах осталась на уровне предыдущего года  и составила </a:t>
            </a:r>
            <a:r>
              <a:rPr lang="ru-RU" sz="1200" b="1" dirty="0"/>
              <a:t>88,2 % (2016- 89,6%).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12,6</a:t>
            </a:r>
            <a:r>
              <a:rPr lang="ru-RU" sz="1200" b="1" dirty="0"/>
              <a:t>% </a:t>
            </a:r>
            <a:r>
              <a:rPr lang="ru-RU" sz="1200" dirty="0"/>
              <a:t>от общего числа поднадзорных объектов </a:t>
            </a:r>
            <a:r>
              <a:rPr lang="ru-RU" sz="1200" dirty="0" smtClean="0"/>
              <a:t>удовлетворяют </a:t>
            </a:r>
            <a:r>
              <a:rPr lang="ru-RU" sz="1200" dirty="0"/>
              <a:t>санитарно-гигиеническим требованиям и </a:t>
            </a:r>
            <a:r>
              <a:rPr lang="ru-RU" sz="1200" dirty="0" smtClean="0"/>
              <a:t>отнесены </a:t>
            </a:r>
            <a:r>
              <a:rPr lang="ru-RU" sz="1200" dirty="0"/>
              <a:t>в 2017 году к 1 группе санитарно-эпидемиологического благополучия. </a:t>
            </a:r>
          </a:p>
        </p:txBody>
      </p:sp>
    </p:spTree>
    <p:extLst>
      <p:ext uri="{BB962C8B-B14F-4D97-AF65-F5344CB8AC3E}">
        <p14:creationId xmlns:p14="http://schemas.microsoft.com/office/powerpoint/2010/main" val="34135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08060"/>
              </p:ext>
            </p:extLst>
          </p:nvPr>
        </p:nvGraphicFramePr>
        <p:xfrm>
          <a:off x="789270" y="3597260"/>
          <a:ext cx="7738712" cy="1163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225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Годы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2015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300" b="1">
                          <a:effectLst/>
                        </a:rPr>
                        <a:t>2017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23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</a:rPr>
                        <a:t>% осмотренных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90,6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90,9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</a:rPr>
                        <a:t>94,1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E7A0-7167-4B1B-A358-116674F4AE66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686" y="5327641"/>
            <a:ext cx="8465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2017 году за нарушения при проведении предварительных и периодических  медицинских осмотров оштрафовано 281 предприятие на общую сумму </a:t>
            </a:r>
            <a:r>
              <a:rPr lang="ru-RU" sz="1400" b="1" dirty="0"/>
              <a:t>3 млн 800 </a:t>
            </a:r>
            <a:r>
              <a:rPr lang="ru-RU" sz="1400" b="1" dirty="0" smtClean="0"/>
              <a:t>тысяч рублей</a:t>
            </a:r>
            <a:r>
              <a:rPr lang="ru-RU" sz="1400" b="1" dirty="0"/>
              <a:t>.</a:t>
            </a:r>
          </a:p>
        </p:txBody>
      </p:sp>
      <p:graphicFrame>
        <p:nvGraphicFramePr>
          <p:cNvPr id="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833088"/>
              </p:ext>
            </p:extLst>
          </p:nvPr>
        </p:nvGraphicFramePr>
        <p:xfrm>
          <a:off x="1005013" y="981775"/>
          <a:ext cx="4539139" cy="157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5686" y="320498"/>
            <a:ext cx="81952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22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Число случаев профессиональных заболеваний выявленных по результатам периодического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медицинского осмотра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141" y="2649823"/>
            <a:ext cx="794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2288" algn="ctr" eaLnBrk="0" hangingPunct="0"/>
            <a:r>
              <a:rPr lang="ru-RU" alt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процента осмотренных работников </a:t>
            </a:r>
            <a:r>
              <a:rPr lang="ru-RU" alt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предприятий </a:t>
            </a:r>
            <a:r>
              <a:rPr lang="ru-RU" alt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 числа подлежащих ПМО  (на момент осмотра)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875067" y="6547264"/>
            <a:ext cx="268357" cy="3107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8E2F65-5D38-4A73-9C1E-AE68A816F875}" type="slidenum">
              <a:rPr lang="ru-RU" altLang="ru-RU" sz="1200" smtClean="0">
                <a:solidFill>
                  <a:srgbClr val="898989"/>
                </a:solidFill>
                <a:latin typeface="Verdana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dirty="0" smtClean="0">
              <a:solidFill>
                <a:srgbClr val="89898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0532" y="1761424"/>
            <a:ext cx="7295951" cy="22291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Constantia" pitchFamily="18" charset="0"/>
              </a:rPr>
              <a:t>Приказом Департамента здравоохранения города Москвы от 25.12.2017г. в составе ГБУЗ «Городская поликлиника № 3 Департамента здравоохранения города Москвы» организован центр профпатологии города Москвы.</a:t>
            </a:r>
          </a:p>
        </p:txBody>
      </p:sp>
      <p:pic>
        <p:nvPicPr>
          <p:cNvPr id="1030" name="Picture 6" descr="https://avatars.mds.yandex.net/get-altay/859900/2a0000015e9f49ab5038c7b15553050fa733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40" y="251896"/>
            <a:ext cx="1807365" cy="1355524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altay/226077/2a0000015e9f49b4fd3f61806210228ad836/X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944"/>
            <a:ext cx="1888005" cy="2751056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altay/219656/2a000001613bb22e2b6f6234409da23e6cf4/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98" y="5022883"/>
            <a:ext cx="2139185" cy="1604389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7809" y="474607"/>
            <a:ext cx="5293723" cy="812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Центр профпатологии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1679" y="4860091"/>
            <a:ext cx="4755217" cy="15939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schemeClr val="tx1"/>
                </a:solidFill>
                <a:latin typeface="Constantia" pitchFamily="18" charset="0"/>
              </a:rPr>
              <a:t>Ожидаемые результаты</a:t>
            </a:r>
          </a:p>
          <a:p>
            <a:pPr algn="just"/>
            <a:r>
              <a:rPr lang="ru-RU" altLang="ru-RU" sz="1200" dirty="0" smtClean="0">
                <a:solidFill>
                  <a:schemeClr val="tx1"/>
                </a:solidFill>
                <a:latin typeface="Constantia" pitchFamily="18" charset="0"/>
              </a:rPr>
              <a:t>- Повышение выявляемости профессиональных заболеваний по результатам предварительных и  периодических медицинских осмотров;</a:t>
            </a:r>
          </a:p>
          <a:p>
            <a:pPr algn="just"/>
            <a:r>
              <a:rPr lang="ru-RU" altLang="ru-RU" sz="1200" dirty="0" smtClean="0">
                <a:solidFill>
                  <a:schemeClr val="tx1"/>
                </a:solidFill>
                <a:latin typeface="Constantia" pitchFamily="18" charset="0"/>
              </a:rPr>
              <a:t>- Повышение качества проведения предварительных и периодических медицинских осмотров   </a:t>
            </a:r>
          </a:p>
        </p:txBody>
      </p:sp>
    </p:spTree>
    <p:extLst>
      <p:ext uri="{BB962C8B-B14F-4D97-AF65-F5344CB8AC3E}">
        <p14:creationId xmlns:p14="http://schemas.microsoft.com/office/powerpoint/2010/main" val="1939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514" y="274637"/>
            <a:ext cx="7998593" cy="184292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В соответствии с требованиями  </a:t>
            </a:r>
            <a:r>
              <a:rPr lang="ru-RU" sz="1800" b="1" dirty="0" smtClean="0"/>
              <a:t>п. </a:t>
            </a:r>
            <a:r>
              <a:rPr lang="ru-RU" sz="1800" b="1" dirty="0"/>
              <a:t>37 </a:t>
            </a:r>
            <a:r>
              <a:rPr lang="ru-RU" sz="1800" b="1" dirty="0" smtClean="0"/>
              <a:t>Приложения </a:t>
            </a:r>
            <a:r>
              <a:rPr lang="ru-RU" sz="1800" b="1" dirty="0"/>
              <a:t>N </a:t>
            </a:r>
            <a:r>
              <a:rPr lang="ru-RU" sz="1800" b="1" dirty="0" smtClean="0"/>
              <a:t>3 к приказу </a:t>
            </a:r>
            <a:br>
              <a:rPr lang="ru-RU" sz="1800" b="1" dirty="0" smtClean="0"/>
            </a:br>
            <a:r>
              <a:rPr lang="ru-RU" sz="1800" b="1" dirty="0" smtClean="0"/>
              <a:t>Министерства здравоохранения </a:t>
            </a:r>
            <a:r>
              <a:rPr lang="ru-RU" sz="1800" b="1" dirty="0"/>
              <a:t>и </a:t>
            </a:r>
            <a:r>
              <a:rPr lang="ru-RU" sz="1800" b="1" dirty="0" smtClean="0"/>
              <a:t>социального развития </a:t>
            </a:r>
            <a:br>
              <a:rPr lang="ru-RU" sz="1800" b="1" dirty="0" smtClean="0"/>
            </a:br>
            <a:r>
              <a:rPr lang="ru-RU" sz="1800" b="1" dirty="0" smtClean="0"/>
              <a:t>Российской Федерации от </a:t>
            </a:r>
            <a:r>
              <a:rPr lang="ru-RU" sz="1800" b="1" dirty="0"/>
              <a:t>12 апреля 2011 г. N </a:t>
            </a:r>
            <a:r>
              <a:rPr lang="ru-RU" sz="1800" b="1" dirty="0" smtClean="0"/>
              <a:t>302н </a:t>
            </a:r>
            <a:br>
              <a:rPr lang="ru-RU" sz="1800" b="1" dirty="0" smtClean="0"/>
            </a:br>
            <a:r>
              <a:rPr lang="ru-RU" sz="1800" b="1" dirty="0" smtClean="0"/>
              <a:t>контингентом подлежащим прохождению медицинского осмотра в </a:t>
            </a:r>
            <a:r>
              <a:rPr lang="ru-RU" sz="1800" b="1" dirty="0"/>
              <a:t>центре </a:t>
            </a:r>
            <a:r>
              <a:rPr lang="ru-RU" sz="1800" b="1" dirty="0" err="1"/>
              <a:t>профпатологии</a:t>
            </a:r>
            <a:r>
              <a:rPr lang="ru-RU" sz="1800" b="1" dirty="0"/>
              <a:t> не реже одного раза в пять являются: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1925052"/>
            <a:ext cx="8518358" cy="4600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. У</a:t>
            </a:r>
            <a:r>
              <a:rPr lang="ru-RU" sz="1800" dirty="0" smtClean="0"/>
              <a:t>частники </a:t>
            </a:r>
            <a:r>
              <a:rPr lang="ru-RU" sz="1800" dirty="0"/>
              <a:t>аварийных ситуаций или инцидентов;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2.Работники</a:t>
            </a:r>
            <a:r>
              <a:rPr lang="ru-RU" sz="1800" dirty="0"/>
              <a:t>, занятые на работах с вредными и (или) опасными веществами и производственными факторами с разовым или многократным превышением предельно допустимой концентрации (ПДК) или предельно допустимого уровня (ПДУ) по действующему </a:t>
            </a:r>
            <a:r>
              <a:rPr lang="ru-RU" sz="1800" dirty="0" smtClean="0"/>
              <a:t>фактору; 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3.Работники</a:t>
            </a:r>
            <a:r>
              <a:rPr lang="ru-RU" sz="1800" dirty="0"/>
              <a:t>, имеющие (имевшие) заключение о предварительном диагнозе профессионального заболевания;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4.Лица </a:t>
            </a:r>
            <a:r>
              <a:rPr lang="ru-RU" sz="1800" dirty="0"/>
              <a:t>со стойкими последствиями несчастных случаев на </a:t>
            </a:r>
            <a:r>
              <a:rPr lang="ru-RU" sz="1800" dirty="0" smtClean="0"/>
              <a:t>производстве;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5</a:t>
            </a:r>
            <a:r>
              <a:rPr lang="ru-RU" sz="1800" dirty="0"/>
              <a:t>. </a:t>
            </a:r>
            <a:r>
              <a:rPr lang="ru-RU" sz="1800" dirty="0" smtClean="0"/>
              <a:t>Другие </a:t>
            </a:r>
            <a:r>
              <a:rPr lang="ru-RU" sz="1800" dirty="0"/>
              <a:t>работники в случае принятия соответствующего решения врачебной комиссией.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E7A0-7167-4B1B-A358-116674F4AE66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74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34677"/>
            <a:ext cx="8229600" cy="1780675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Благодарю за внимание 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1804729</TotalTime>
  <Words>670</Words>
  <Application>Microsoft Office PowerPoint</Application>
  <PresentationFormat>Экран (4:3)</PresentationFormat>
  <Paragraphs>136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Verdana</vt:lpstr>
      <vt:lpstr>Arial</vt:lpstr>
      <vt:lpstr>Times New Roman</vt:lpstr>
      <vt:lpstr>Constantia</vt:lpstr>
      <vt:lpstr>Arial Black</vt:lpstr>
      <vt:lpstr>Главная</vt:lpstr>
      <vt:lpstr>      «О профессиональной заболеваемости в 2017 году                    В организациях города Москвы»   </vt:lpstr>
      <vt:lpstr>Профессиональная заболеваемость работников города Москвы</vt:lpstr>
      <vt:lpstr>Перечень предприятий с наибольшим числом зарегистрированных в 2017 году профессиональных заболеваний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требованиями  п. 37 Приложения N 3 к приказу  Министерства здравоохранения и социального развития  Российской Федерации от 12 апреля 2011 г. N 302н  контингентом подлежащим прохождению медицинского осмотра в центре профпатологии не реже одного раза в пять являются: </vt:lpstr>
      <vt:lpstr>Благодарю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Z99</dc:creator>
  <cp:lastModifiedBy>Рассохач Светлана Игоревна</cp:lastModifiedBy>
  <cp:revision>1773</cp:revision>
  <cp:lastPrinted>2018-03-27T08:46:36Z</cp:lastPrinted>
  <dcterms:created xsi:type="dcterms:W3CDTF">1601-01-01T00:00:00Z</dcterms:created>
  <dcterms:modified xsi:type="dcterms:W3CDTF">2018-03-27T12:07:55Z</dcterms:modified>
</cp:coreProperties>
</file>